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Montserrat" panose="020B0604020202020204" charset="0"/>
      <p:regular r:id="rId39"/>
      <p:bold r:id="rId40"/>
      <p:italic r:id="rId41"/>
      <p:boldItalic r:id="rId42"/>
    </p:embeddedFont>
    <p:embeddedFont>
      <p:font typeface="Montserrat Medium" panose="020B0604020202020204" charset="0"/>
      <p:regular r:id="rId43"/>
      <p:bold r:id="rId44"/>
      <p:italic r:id="rId45"/>
      <p:boldItalic r:id="rId46"/>
    </p:embeddedFont>
    <p:embeddedFont>
      <p:font typeface="Montserrat SemiBold" panose="020B060402020202020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8D911B-2D3E-4D77-9416-EA86A606EA49}">
  <a:tblStyle styleId="{2E8D911B-2D3E-4D77-9416-EA86A606EA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f3f7e7c8d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f3f7e7c8d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f8be8fac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f8be8fac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f8be8fac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f8be8fac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f8be8fac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af8be8fac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f8be8fac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f8be8fac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f8be8facd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f8be8fac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af8be8facd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af8be8facd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f8be8facd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af8be8facd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f8be8facd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af8be8fac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af8be8fac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af8be8fac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f8be8facd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f8be8fac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c7df5447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c7df5447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af8be8facd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af8be8facd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f8be8facd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af8be8facd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af8be8facd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af8be8facd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f8be8facd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f8be8facd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f8be8facd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f8be8facd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af8be8facd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af8be8facd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af8be8facd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af8be8facd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f8e0a33e0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af8e0a33e0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f8be8facd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f8be8facd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af8be8facd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af8be8facd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145dc2d1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145dc2d1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af8be8facd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f8be8facd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f8be8fac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f8be8fac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f8be8fac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f8be8fac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f8be8fac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f8be8fac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f8be8fac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f8be8fac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f8be8fac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f8be8fac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f8be8fac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af8be8fac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B0C7-8585-4031-B2DE-75E5CA3FB89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A2ABBCE0-BFC6-479C-8360-F4EE24CAAC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2906B9-ED12-47CF-B16C-D08D81F06DC8}"/>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5" name="Footer Placeholder 4">
            <a:extLst>
              <a:ext uri="{FF2B5EF4-FFF2-40B4-BE49-F238E27FC236}">
                <a16:creationId xmlns:a16="http://schemas.microsoft.com/office/drawing/2014/main" id="{22CC5B2D-647A-4F83-9AAA-4FB8886A3B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25E75-06AE-4881-A4BC-2B7EB197AEDA}"/>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223358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3F22-BC0D-4101-80A3-45BF813964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39A788-A290-446C-BF50-E5587F6C28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87DC3-C2B2-4B54-8529-FA516846AA84}"/>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5" name="Footer Placeholder 4">
            <a:extLst>
              <a:ext uri="{FF2B5EF4-FFF2-40B4-BE49-F238E27FC236}">
                <a16:creationId xmlns:a16="http://schemas.microsoft.com/office/drawing/2014/main" id="{41C90CC0-2638-4279-93D5-A41B5A000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FFEC0B-3BF3-4CCF-936A-EB7DF18BA132}"/>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330918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EAFC0-7663-4F22-9A0D-13A92D18D5A1}"/>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80367-3ABB-402D-BD43-C671F4031ED0}"/>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103DC-9533-4DA4-A953-1CDF661E634B}"/>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5" name="Footer Placeholder 4">
            <a:extLst>
              <a:ext uri="{FF2B5EF4-FFF2-40B4-BE49-F238E27FC236}">
                <a16:creationId xmlns:a16="http://schemas.microsoft.com/office/drawing/2014/main" id="{2253B5BD-05AA-40B0-8DEF-39EF21CDA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74E0C-36D3-4152-97A2-9C8419607C5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386754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917950" y="2876300"/>
            <a:ext cx="16452000" cy="3723000"/>
          </a:xfrm>
          <a:prstGeom prst="rect">
            <a:avLst/>
          </a:prstGeom>
        </p:spPr>
        <p:txBody>
          <a:bodyPr spcFirstLastPara="1" wrap="square" lIns="0" tIns="0" rIns="0" bIns="0" anchor="t" anchorCtr="0">
            <a:noAutofit/>
          </a:bodyPr>
          <a:lstStyle>
            <a:lvl1pPr lvl="0" rtl="0">
              <a:spcBef>
                <a:spcPts val="0"/>
              </a:spcBef>
              <a:spcAft>
                <a:spcPts val="0"/>
              </a:spcAft>
              <a:buClr>
                <a:srgbClr val="000000"/>
              </a:buClr>
              <a:buSzPts val="6000"/>
              <a:buFont typeface="Montserrat SemiBold"/>
              <a:buNone/>
              <a:defRPr sz="6000" b="0">
                <a:solidFill>
                  <a:srgbClr val="000000"/>
                </a:solidFill>
                <a:latin typeface="Montserrat SemiBold"/>
                <a:ea typeface="Montserrat SemiBold"/>
                <a:cs typeface="Montserrat SemiBold"/>
                <a:sym typeface="Montserrat SemiBold"/>
              </a:defRPr>
            </a:lvl1pPr>
            <a:lvl2pPr lvl="1" algn="ctr" rtl="0">
              <a:spcBef>
                <a:spcPts val="0"/>
              </a:spcBef>
              <a:spcAft>
                <a:spcPts val="0"/>
              </a:spcAft>
              <a:buClr>
                <a:srgbClr val="000000"/>
              </a:buClr>
              <a:buSzPts val="10400"/>
              <a:buNone/>
              <a:defRPr sz="10400">
                <a:solidFill>
                  <a:srgbClr val="000000"/>
                </a:solidFill>
              </a:defRPr>
            </a:lvl2pPr>
            <a:lvl3pPr lvl="2" algn="ctr" rtl="0">
              <a:spcBef>
                <a:spcPts val="0"/>
              </a:spcBef>
              <a:spcAft>
                <a:spcPts val="0"/>
              </a:spcAft>
              <a:buClr>
                <a:srgbClr val="000000"/>
              </a:buClr>
              <a:buSzPts val="10400"/>
              <a:buNone/>
              <a:defRPr sz="10400">
                <a:solidFill>
                  <a:srgbClr val="000000"/>
                </a:solidFill>
              </a:defRPr>
            </a:lvl3pPr>
            <a:lvl4pPr lvl="3" algn="ctr" rtl="0">
              <a:spcBef>
                <a:spcPts val="0"/>
              </a:spcBef>
              <a:spcAft>
                <a:spcPts val="0"/>
              </a:spcAft>
              <a:buClr>
                <a:srgbClr val="000000"/>
              </a:buClr>
              <a:buSzPts val="10400"/>
              <a:buNone/>
              <a:defRPr sz="10400">
                <a:solidFill>
                  <a:srgbClr val="000000"/>
                </a:solidFill>
              </a:defRPr>
            </a:lvl4pPr>
            <a:lvl5pPr lvl="4" algn="ctr" rtl="0">
              <a:spcBef>
                <a:spcPts val="0"/>
              </a:spcBef>
              <a:spcAft>
                <a:spcPts val="0"/>
              </a:spcAft>
              <a:buClr>
                <a:srgbClr val="000000"/>
              </a:buClr>
              <a:buSzPts val="10400"/>
              <a:buNone/>
              <a:defRPr sz="10400">
                <a:solidFill>
                  <a:srgbClr val="000000"/>
                </a:solidFill>
              </a:defRPr>
            </a:lvl5pPr>
            <a:lvl6pPr lvl="5" algn="ctr" rtl="0">
              <a:spcBef>
                <a:spcPts val="0"/>
              </a:spcBef>
              <a:spcAft>
                <a:spcPts val="0"/>
              </a:spcAft>
              <a:buClr>
                <a:srgbClr val="000000"/>
              </a:buClr>
              <a:buSzPts val="10400"/>
              <a:buNone/>
              <a:defRPr sz="10400">
                <a:solidFill>
                  <a:srgbClr val="000000"/>
                </a:solidFill>
              </a:defRPr>
            </a:lvl6pPr>
            <a:lvl7pPr lvl="6" algn="ctr" rtl="0">
              <a:spcBef>
                <a:spcPts val="0"/>
              </a:spcBef>
              <a:spcAft>
                <a:spcPts val="0"/>
              </a:spcAft>
              <a:buClr>
                <a:srgbClr val="000000"/>
              </a:buClr>
              <a:buSzPts val="10400"/>
              <a:buNone/>
              <a:defRPr sz="10400">
                <a:solidFill>
                  <a:srgbClr val="000000"/>
                </a:solidFill>
              </a:defRPr>
            </a:lvl7pPr>
            <a:lvl8pPr lvl="7" algn="ctr" rtl="0">
              <a:spcBef>
                <a:spcPts val="0"/>
              </a:spcBef>
              <a:spcAft>
                <a:spcPts val="0"/>
              </a:spcAft>
              <a:buClr>
                <a:srgbClr val="000000"/>
              </a:buClr>
              <a:buSzPts val="10400"/>
              <a:buNone/>
              <a:defRPr sz="10400">
                <a:solidFill>
                  <a:srgbClr val="000000"/>
                </a:solidFill>
              </a:defRPr>
            </a:lvl8pPr>
            <a:lvl9pPr lvl="8" algn="ctr" rtl="0">
              <a:spcBef>
                <a:spcPts val="0"/>
              </a:spcBef>
              <a:spcAft>
                <a:spcPts val="0"/>
              </a:spcAft>
              <a:buClr>
                <a:srgbClr val="000000"/>
              </a:buClr>
              <a:buSzPts val="10400"/>
              <a:buNone/>
              <a:defRPr sz="10400">
                <a:solidFill>
                  <a:srgbClr val="000000"/>
                </a:solidFill>
              </a:defRPr>
            </a:lvl9pPr>
          </a:lstStyle>
          <a:p>
            <a:endParaRPr/>
          </a:p>
        </p:txBody>
      </p:sp>
      <p:sp>
        <p:nvSpPr>
          <p:cNvPr id="100" name="Google Shape;100;p15"/>
          <p:cNvSpPr txBox="1">
            <a:spLocks noGrp="1"/>
          </p:cNvSpPr>
          <p:nvPr>
            <p:ph type="subTitle" idx="1"/>
          </p:nvPr>
        </p:nvSpPr>
        <p:spPr>
          <a:xfrm>
            <a:off x="917950" y="890050"/>
            <a:ext cx="16452000" cy="1585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algn="ctr" rtl="0">
              <a:lnSpc>
                <a:spcPct val="100000"/>
              </a:lnSpc>
              <a:spcBef>
                <a:spcPts val="0"/>
              </a:spcBef>
              <a:spcAft>
                <a:spcPts val="0"/>
              </a:spcAft>
              <a:buClr>
                <a:srgbClr val="000000"/>
              </a:buClr>
              <a:buSzPts val="5600"/>
              <a:buNone/>
              <a:defRPr sz="5600">
                <a:solidFill>
                  <a:srgbClr val="000000"/>
                </a:solidFill>
              </a:defRPr>
            </a:lvl2pPr>
            <a:lvl3pPr lvl="2" algn="ctr" rtl="0">
              <a:lnSpc>
                <a:spcPct val="100000"/>
              </a:lnSpc>
              <a:spcBef>
                <a:spcPts val="0"/>
              </a:spcBef>
              <a:spcAft>
                <a:spcPts val="0"/>
              </a:spcAft>
              <a:buClr>
                <a:srgbClr val="000000"/>
              </a:buClr>
              <a:buSzPts val="5600"/>
              <a:buNone/>
              <a:defRPr sz="5600">
                <a:solidFill>
                  <a:srgbClr val="000000"/>
                </a:solidFill>
              </a:defRPr>
            </a:lvl3pPr>
            <a:lvl4pPr lvl="3" algn="ctr" rtl="0">
              <a:lnSpc>
                <a:spcPct val="100000"/>
              </a:lnSpc>
              <a:spcBef>
                <a:spcPts val="0"/>
              </a:spcBef>
              <a:spcAft>
                <a:spcPts val="0"/>
              </a:spcAft>
              <a:buClr>
                <a:srgbClr val="000000"/>
              </a:buClr>
              <a:buSzPts val="5600"/>
              <a:buNone/>
              <a:defRPr sz="5600">
                <a:solidFill>
                  <a:srgbClr val="000000"/>
                </a:solidFill>
              </a:defRPr>
            </a:lvl4pPr>
            <a:lvl5pPr lvl="4" algn="ctr" rtl="0">
              <a:lnSpc>
                <a:spcPct val="100000"/>
              </a:lnSpc>
              <a:spcBef>
                <a:spcPts val="0"/>
              </a:spcBef>
              <a:spcAft>
                <a:spcPts val="0"/>
              </a:spcAft>
              <a:buClr>
                <a:srgbClr val="000000"/>
              </a:buClr>
              <a:buSzPts val="5600"/>
              <a:buNone/>
              <a:defRPr sz="5600">
                <a:solidFill>
                  <a:srgbClr val="000000"/>
                </a:solidFill>
              </a:defRPr>
            </a:lvl5pPr>
            <a:lvl6pPr lvl="5" algn="ctr" rtl="0">
              <a:lnSpc>
                <a:spcPct val="100000"/>
              </a:lnSpc>
              <a:spcBef>
                <a:spcPts val="0"/>
              </a:spcBef>
              <a:spcAft>
                <a:spcPts val="0"/>
              </a:spcAft>
              <a:buClr>
                <a:srgbClr val="000000"/>
              </a:buClr>
              <a:buSzPts val="5600"/>
              <a:buNone/>
              <a:defRPr sz="5600">
                <a:solidFill>
                  <a:srgbClr val="000000"/>
                </a:solidFill>
              </a:defRPr>
            </a:lvl6pPr>
            <a:lvl7pPr lvl="6" algn="ctr" rtl="0">
              <a:lnSpc>
                <a:spcPct val="100000"/>
              </a:lnSpc>
              <a:spcBef>
                <a:spcPts val="0"/>
              </a:spcBef>
              <a:spcAft>
                <a:spcPts val="0"/>
              </a:spcAft>
              <a:buClr>
                <a:srgbClr val="000000"/>
              </a:buClr>
              <a:buSzPts val="5600"/>
              <a:buNone/>
              <a:defRPr sz="5600">
                <a:solidFill>
                  <a:srgbClr val="000000"/>
                </a:solidFill>
              </a:defRPr>
            </a:lvl7pPr>
            <a:lvl8pPr lvl="7" algn="ctr" rtl="0">
              <a:lnSpc>
                <a:spcPct val="100000"/>
              </a:lnSpc>
              <a:spcBef>
                <a:spcPts val="0"/>
              </a:spcBef>
              <a:spcAft>
                <a:spcPts val="0"/>
              </a:spcAft>
              <a:buClr>
                <a:srgbClr val="000000"/>
              </a:buClr>
              <a:buSzPts val="5600"/>
              <a:buNone/>
              <a:defRPr sz="5600">
                <a:solidFill>
                  <a:srgbClr val="000000"/>
                </a:solidFill>
              </a:defRPr>
            </a:lvl8pPr>
            <a:lvl9pPr lvl="8" algn="ctr" rtl="0">
              <a:lnSpc>
                <a:spcPct val="100000"/>
              </a:lnSpc>
              <a:spcBef>
                <a:spcPts val="0"/>
              </a:spcBef>
              <a:spcAft>
                <a:spcPts val="0"/>
              </a:spcAft>
              <a:buClr>
                <a:srgbClr val="000000"/>
              </a:buClr>
              <a:buSzPts val="5600"/>
              <a:buNone/>
              <a:defRPr sz="5600">
                <a:solidFill>
                  <a:srgbClr val="000000"/>
                </a:solidFill>
              </a:defRPr>
            </a:lvl9pPr>
          </a:lstStyle>
          <a:p>
            <a:endParaRPr/>
          </a:p>
        </p:txBody>
      </p:sp>
      <p:sp>
        <p:nvSpPr>
          <p:cNvPr id="101" name="Google Shape;101;p15"/>
          <p:cNvSpPr txBox="1">
            <a:spLocks noGrp="1"/>
          </p:cNvSpPr>
          <p:nvPr>
            <p:ph type="subTitle" idx="2"/>
          </p:nvPr>
        </p:nvSpPr>
        <p:spPr>
          <a:xfrm>
            <a:off x="917950" y="8210950"/>
            <a:ext cx="7902000" cy="1239000"/>
          </a:xfrm>
          <a:prstGeom prst="rect">
            <a:avLst/>
          </a:prstGeom>
        </p:spPr>
        <p:txBody>
          <a:bodyPr spcFirstLastPara="1" wrap="square" lIns="0" tIns="0" rIns="0" bIns="0" anchor="b" anchorCtr="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a:endParaRPr/>
          </a:p>
        </p:txBody>
      </p:sp>
    </p:spTree>
    <p:extLst>
      <p:ext uri="{BB962C8B-B14F-4D97-AF65-F5344CB8AC3E}">
        <p14:creationId xmlns:p14="http://schemas.microsoft.com/office/powerpoint/2010/main" val="88792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980500" y="2199450"/>
            <a:ext cx="16389600" cy="6882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7200"/>
              <a:buFont typeface="Montserrat SemiBold"/>
              <a:buNone/>
              <a:defRPr sz="7200" b="0" i="1">
                <a:solidFill>
                  <a:schemeClr val="lt1"/>
                </a:solidFill>
                <a:latin typeface="Montserrat SemiBold"/>
                <a:ea typeface="Montserrat SemiBold"/>
                <a:cs typeface="Montserrat SemiBold"/>
                <a:sym typeface="Montserrat SemiBold"/>
              </a:defRPr>
            </a:lvl1pPr>
            <a:lvl2pPr lvl="1"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a:endParaRPr/>
          </a:p>
        </p:txBody>
      </p:sp>
      <p:sp>
        <p:nvSpPr>
          <p:cNvPr id="158" name="Google Shape;158;p24"/>
          <p:cNvSpPr txBox="1">
            <a:spLocks noGrp="1"/>
          </p:cNvSpPr>
          <p:nvPr>
            <p:ph type="subTitle" idx="1"/>
          </p:nvPr>
        </p:nvSpPr>
        <p:spPr>
          <a:xfrm>
            <a:off x="949050" y="7939000"/>
            <a:ext cx="7870800" cy="1908000"/>
          </a:xfrm>
          <a:prstGeom prst="rect">
            <a:avLst/>
          </a:prstGeom>
        </p:spPr>
        <p:txBody>
          <a:bodyPr spcFirstLastPara="1" wrap="square" lIns="0" tIns="0" rIns="0" bIns="0" anchor="b" anchorCtr="0">
            <a:noAutofit/>
          </a:bodyPr>
          <a:lstStyle>
            <a:lvl1pPr lvl="0" rt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a:endParaRPr/>
          </a:p>
        </p:txBody>
      </p:sp>
    </p:spTree>
    <p:extLst>
      <p:ext uri="{BB962C8B-B14F-4D97-AF65-F5344CB8AC3E}">
        <p14:creationId xmlns:p14="http://schemas.microsoft.com/office/powerpoint/2010/main" val="236057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tting tasks">
  <p:cSld name="Setting tasks">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917950" y="890050"/>
            <a:ext cx="13201200" cy="16290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133" name="Google Shape;133;p21"/>
          <p:cNvSpPr txBox="1">
            <a:spLocks noGrp="1"/>
          </p:cNvSpPr>
          <p:nvPr>
            <p:ph type="subTitle" idx="1"/>
          </p:nvPr>
        </p:nvSpPr>
        <p:spPr>
          <a:xfrm>
            <a:off x="917950" y="2876300"/>
            <a:ext cx="6256800" cy="9066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4" name="Google Shape;134;p21"/>
          <p:cNvSpPr txBox="1">
            <a:spLocks noGrp="1"/>
          </p:cNvSpPr>
          <p:nvPr>
            <p:ph type="subTitle" idx="2"/>
          </p:nvPr>
        </p:nvSpPr>
        <p:spPr>
          <a:xfrm>
            <a:off x="11111450" y="5342400"/>
            <a:ext cx="6258600" cy="7890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5" name="Google Shape;135;p21"/>
          <p:cNvSpPr txBox="1">
            <a:spLocks noGrp="1"/>
          </p:cNvSpPr>
          <p:nvPr>
            <p:ph type="body" idx="3"/>
          </p:nvPr>
        </p:nvSpPr>
        <p:spPr>
          <a:xfrm>
            <a:off x="917950" y="4140150"/>
            <a:ext cx="7902000" cy="1053000"/>
          </a:xfrm>
          <a:prstGeom prst="rect">
            <a:avLst/>
          </a:prstGeom>
        </p:spPr>
        <p:txBody>
          <a:bodyPr spcFirstLastPara="1" wrap="square" lIns="0" tIns="0" rIns="0" bIns="0" anchor="t" anchorCtr="0">
            <a:noAutofit/>
          </a:bodyPr>
          <a:lstStyle>
            <a:lvl1pPr marL="457200" lvl="0" indent="-431800" rtl="0">
              <a:spcBef>
                <a:spcPts val="0"/>
              </a:spcBef>
              <a:spcAft>
                <a:spcPts val="0"/>
              </a:spcAft>
              <a:buSzPts val="3200"/>
              <a:buChar char="●"/>
              <a:defRPr/>
            </a:lvl1pPr>
            <a:lvl2pPr marL="914400" lvl="1" indent="-431800" rtl="0">
              <a:spcBef>
                <a:spcPts val="2000"/>
              </a:spcBef>
              <a:spcAft>
                <a:spcPts val="0"/>
              </a:spcAft>
              <a:buSzPts val="3200"/>
              <a:buChar char="–"/>
              <a:defRPr/>
            </a:lvl2pPr>
            <a:lvl3pPr marL="1371600" lvl="2" indent="-406400" rtl="0">
              <a:spcBef>
                <a:spcPts val="2000"/>
              </a:spcBef>
              <a:spcAft>
                <a:spcPts val="0"/>
              </a:spcAft>
              <a:buSzPts val="2800"/>
              <a:buChar char="–"/>
              <a:defRPr/>
            </a:lvl3pPr>
            <a:lvl4pPr marL="1828800" lvl="3" indent="-406400" rtl="0">
              <a:spcBef>
                <a:spcPts val="1600"/>
              </a:spcBef>
              <a:spcAft>
                <a:spcPts val="0"/>
              </a:spcAft>
              <a:buSzPts val="2800"/>
              <a:buChar char="–"/>
              <a:defRPr/>
            </a:lvl4pPr>
            <a:lvl5pPr marL="2286000" lvl="4" indent="-381000" rtl="0">
              <a:spcBef>
                <a:spcPts val="1600"/>
              </a:spcBef>
              <a:spcAft>
                <a:spcPts val="0"/>
              </a:spcAft>
              <a:buSzPts val="2400"/>
              <a:buChar char="–"/>
              <a:defRPr/>
            </a:lvl5pPr>
            <a:lvl6pPr marL="2743200" lvl="5" indent="-381000" rtl="0">
              <a:spcBef>
                <a:spcPts val="1200"/>
              </a:spcBef>
              <a:spcAft>
                <a:spcPts val="0"/>
              </a:spcAft>
              <a:buSzPts val="2400"/>
              <a:buChar char="–"/>
              <a:defRPr/>
            </a:lvl6pPr>
            <a:lvl7pPr marL="3200400" lvl="6" indent="-355600" rtl="0">
              <a:spcBef>
                <a:spcPts val="1200"/>
              </a:spcBef>
              <a:spcAft>
                <a:spcPts val="0"/>
              </a:spcAft>
              <a:buSzPts val="2000"/>
              <a:buChar char="–"/>
              <a:defRPr/>
            </a:lvl7pPr>
            <a:lvl8pPr marL="3657600" lvl="7" indent="-355600" rtl="0">
              <a:spcBef>
                <a:spcPts val="800"/>
              </a:spcBef>
              <a:spcAft>
                <a:spcPts val="0"/>
              </a:spcAft>
              <a:buSzPts val="2000"/>
              <a:buChar char="–"/>
              <a:defRPr/>
            </a:lvl8pPr>
            <a:lvl9pPr marL="4114800" lvl="8" indent="-330200" rtl="0">
              <a:spcBef>
                <a:spcPts val="800"/>
              </a:spcBef>
              <a:spcAft>
                <a:spcPts val="400"/>
              </a:spcAft>
              <a:buSzPts val="1600"/>
              <a:buChar char="–"/>
              <a:defRPr/>
            </a:lvl9pPr>
          </a:lstStyle>
          <a:p>
            <a:endParaRPr/>
          </a:p>
        </p:txBody>
      </p:sp>
      <p:sp>
        <p:nvSpPr>
          <p:cNvPr id="136" name="Google Shape;136;p21"/>
          <p:cNvSpPr txBox="1">
            <a:spLocks noGrp="1"/>
          </p:cNvSpPr>
          <p:nvPr>
            <p:ph type="subTitle" idx="4"/>
          </p:nvPr>
        </p:nvSpPr>
        <p:spPr>
          <a:xfrm>
            <a:off x="917950" y="5342400"/>
            <a:ext cx="6256800" cy="9066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7" name="Google Shape;137;p21"/>
          <p:cNvSpPr txBox="1">
            <a:spLocks noGrp="1"/>
          </p:cNvSpPr>
          <p:nvPr>
            <p:ph type="body" idx="5"/>
          </p:nvPr>
        </p:nvSpPr>
        <p:spPr>
          <a:xfrm>
            <a:off x="917950" y="6606250"/>
            <a:ext cx="7902000" cy="1053000"/>
          </a:xfrm>
          <a:prstGeom prst="rect">
            <a:avLst/>
          </a:prstGeom>
        </p:spPr>
        <p:txBody>
          <a:bodyPr spcFirstLastPara="1" wrap="square" lIns="0" tIns="0" rIns="0" bIns="0" anchor="t" anchorCtr="0">
            <a:noAutofit/>
          </a:bodyPr>
          <a:lstStyle>
            <a:lvl1pPr marL="457200" lvl="0" indent="-431800" rtl="0">
              <a:spcBef>
                <a:spcPts val="0"/>
              </a:spcBef>
              <a:spcAft>
                <a:spcPts val="0"/>
              </a:spcAft>
              <a:buSzPts val="3200"/>
              <a:buChar char="●"/>
              <a:defRPr/>
            </a:lvl1pPr>
            <a:lvl2pPr marL="914400" lvl="1" indent="-431800" rtl="0">
              <a:spcBef>
                <a:spcPts val="2000"/>
              </a:spcBef>
              <a:spcAft>
                <a:spcPts val="0"/>
              </a:spcAft>
              <a:buSzPts val="3200"/>
              <a:buChar char="–"/>
              <a:defRPr/>
            </a:lvl2pPr>
            <a:lvl3pPr marL="1371600" lvl="2" indent="-406400" rtl="0">
              <a:spcBef>
                <a:spcPts val="2000"/>
              </a:spcBef>
              <a:spcAft>
                <a:spcPts val="0"/>
              </a:spcAft>
              <a:buSzPts val="2800"/>
              <a:buChar char="–"/>
              <a:defRPr/>
            </a:lvl3pPr>
            <a:lvl4pPr marL="1828800" lvl="3" indent="-406400" rtl="0">
              <a:spcBef>
                <a:spcPts val="1600"/>
              </a:spcBef>
              <a:spcAft>
                <a:spcPts val="0"/>
              </a:spcAft>
              <a:buSzPts val="2800"/>
              <a:buChar char="–"/>
              <a:defRPr/>
            </a:lvl4pPr>
            <a:lvl5pPr marL="2286000" lvl="4" indent="-381000" rtl="0">
              <a:spcBef>
                <a:spcPts val="1600"/>
              </a:spcBef>
              <a:spcAft>
                <a:spcPts val="0"/>
              </a:spcAft>
              <a:buSzPts val="2400"/>
              <a:buChar char="–"/>
              <a:defRPr/>
            </a:lvl5pPr>
            <a:lvl6pPr marL="2743200" lvl="5" indent="-381000" rtl="0">
              <a:spcBef>
                <a:spcPts val="1200"/>
              </a:spcBef>
              <a:spcAft>
                <a:spcPts val="0"/>
              </a:spcAft>
              <a:buSzPts val="2400"/>
              <a:buChar char="–"/>
              <a:defRPr/>
            </a:lvl6pPr>
            <a:lvl7pPr marL="3200400" lvl="6" indent="-355600" rtl="0">
              <a:spcBef>
                <a:spcPts val="1200"/>
              </a:spcBef>
              <a:spcAft>
                <a:spcPts val="0"/>
              </a:spcAft>
              <a:buSzPts val="2000"/>
              <a:buChar char="–"/>
              <a:defRPr/>
            </a:lvl7pPr>
            <a:lvl8pPr marL="3657600" lvl="7" indent="-355600" rtl="0">
              <a:spcBef>
                <a:spcPts val="800"/>
              </a:spcBef>
              <a:spcAft>
                <a:spcPts val="0"/>
              </a:spcAft>
              <a:buSzPts val="2000"/>
              <a:buChar char="–"/>
              <a:defRPr/>
            </a:lvl8pPr>
            <a:lvl9pPr marL="4114800" lvl="8" indent="-330200" rtl="0">
              <a:spcBef>
                <a:spcPts val="800"/>
              </a:spcBef>
              <a:spcAft>
                <a:spcPts val="400"/>
              </a:spcAft>
              <a:buSzPts val="1600"/>
              <a:buChar char="–"/>
              <a:defRPr/>
            </a:lvl9pPr>
          </a:lstStyle>
          <a:p>
            <a:endParaRPr/>
          </a:p>
        </p:txBody>
      </p:sp>
      <p:sp>
        <p:nvSpPr>
          <p:cNvPr id="138" name="Google Shape;138;p21"/>
          <p:cNvSpPr txBox="1">
            <a:spLocks noGrp="1"/>
          </p:cNvSpPr>
          <p:nvPr>
            <p:ph type="subTitle" idx="6"/>
          </p:nvPr>
        </p:nvSpPr>
        <p:spPr>
          <a:xfrm>
            <a:off x="11111450" y="6355450"/>
            <a:ext cx="6258600" cy="789000"/>
          </a:xfrm>
          <a:prstGeom prst="rect">
            <a:avLst/>
          </a:prstGeom>
          <a:solidFill>
            <a:schemeClr val="accent4"/>
          </a:solidFill>
        </p:spPr>
        <p:txBody>
          <a:bodyPr spcFirstLastPara="1" wrap="square" lIns="182850" tIns="180000" rIns="182850" bIns="182850" anchor="t" anchorCtr="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9" name="Google Shape;139;p21"/>
          <p:cNvSpPr txBox="1">
            <a:spLocks noGrp="1"/>
          </p:cNvSpPr>
          <p:nvPr>
            <p:ph type="subTitle" idx="7"/>
          </p:nvPr>
        </p:nvSpPr>
        <p:spPr>
          <a:xfrm>
            <a:off x="11111450" y="7368500"/>
            <a:ext cx="6258600" cy="789000"/>
          </a:xfrm>
          <a:prstGeom prst="rect">
            <a:avLst/>
          </a:prstGeom>
          <a:solidFill>
            <a:schemeClr val="accent5"/>
          </a:solidFill>
        </p:spPr>
        <p:txBody>
          <a:bodyPr spcFirstLastPara="1" wrap="square" lIns="182850" tIns="180000" rIns="182850" bIns="182850" anchor="t" anchorCtr="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0" name="Google Shape;140;p21"/>
          <p:cNvSpPr txBox="1">
            <a:spLocks noGrp="1"/>
          </p:cNvSpPr>
          <p:nvPr>
            <p:ph type="sldNum" idx="12"/>
          </p:nvPr>
        </p:nvSpPr>
        <p:spPr>
          <a:xfrm>
            <a:off x="917941" y="9586650"/>
            <a:ext cx="1440000" cy="360000"/>
          </a:xfrm>
          <a:prstGeom prst="rect">
            <a:avLst/>
          </a:prstGeom>
        </p:spPr>
        <p:txBody>
          <a:bodyPr spcFirstLastPara="1" wrap="square" lIns="0" tIns="0" rIns="0" bIns="0" anchor="t" anchorCtr="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5850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917950" y="2876300"/>
            <a:ext cx="16452000" cy="63792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6000"/>
              <a:buFont typeface="Montserrat SemiBold"/>
              <a:buNone/>
              <a:defRPr sz="6000" b="0">
                <a:solidFill>
                  <a:schemeClr val="lt1"/>
                </a:solidFill>
                <a:latin typeface="Montserrat SemiBold"/>
                <a:ea typeface="Montserrat SemiBold"/>
                <a:cs typeface="Montserrat SemiBold"/>
                <a:sym typeface="Montserrat SemiBold"/>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06" name="Google Shape;106;p16"/>
          <p:cNvSpPr txBox="1">
            <a:spLocks noGrp="1"/>
          </p:cNvSpPr>
          <p:nvPr>
            <p:ph type="sldNum" idx="12"/>
          </p:nvPr>
        </p:nvSpPr>
        <p:spPr>
          <a:xfrm>
            <a:off x="917941" y="9586650"/>
            <a:ext cx="1440000" cy="360000"/>
          </a:xfrm>
          <a:prstGeom prst="rect">
            <a:avLst/>
          </a:prstGeom>
        </p:spPr>
        <p:txBody>
          <a:bodyPr spcFirstLastPara="1" wrap="square" lIns="0" tIns="0" rIns="0" bIns="0" anchor="t" anchorCtr="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7609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917950" y="890050"/>
            <a:ext cx="13201200" cy="16290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110" name="Google Shape;110;p17"/>
          <p:cNvSpPr txBox="1">
            <a:spLocks noGrp="1"/>
          </p:cNvSpPr>
          <p:nvPr>
            <p:ph type="body" idx="1"/>
          </p:nvPr>
        </p:nvSpPr>
        <p:spPr>
          <a:xfrm>
            <a:off x="917950" y="2876300"/>
            <a:ext cx="16452000" cy="5962200"/>
          </a:xfrm>
          <a:prstGeom prst="rect">
            <a:avLst/>
          </a:prstGeom>
        </p:spPr>
        <p:txBody>
          <a:bodyPr spcFirstLastPara="1" wrap="square" lIns="0" tIns="0" rIns="0" bIns="0" anchor="t" anchorCtr="0">
            <a:noAutofit/>
          </a:bodyPr>
          <a:lstStyle>
            <a:lvl1pPr marL="457200" lvl="0" indent="-431800" rtl="0">
              <a:spcBef>
                <a:spcPts val="0"/>
              </a:spcBef>
              <a:spcAft>
                <a:spcPts val="0"/>
              </a:spcAft>
              <a:buSzPts val="3200"/>
              <a:buChar char="●"/>
              <a:defRPr/>
            </a:lvl1pPr>
            <a:lvl2pPr marL="914400" lvl="1" indent="-431800" rtl="0">
              <a:spcBef>
                <a:spcPts val="2000"/>
              </a:spcBef>
              <a:spcAft>
                <a:spcPts val="0"/>
              </a:spcAft>
              <a:buSzPts val="3200"/>
              <a:buChar char="–"/>
              <a:defRPr/>
            </a:lvl2pPr>
            <a:lvl3pPr marL="1371600" lvl="2" indent="-406400" rtl="0">
              <a:spcBef>
                <a:spcPts val="2000"/>
              </a:spcBef>
              <a:spcAft>
                <a:spcPts val="0"/>
              </a:spcAft>
              <a:buSzPts val="2800"/>
              <a:buChar char="–"/>
              <a:defRPr/>
            </a:lvl3pPr>
            <a:lvl4pPr marL="1828800" lvl="3" indent="-406400" rtl="0">
              <a:spcBef>
                <a:spcPts val="1600"/>
              </a:spcBef>
              <a:spcAft>
                <a:spcPts val="0"/>
              </a:spcAft>
              <a:buSzPts val="2800"/>
              <a:buChar char="–"/>
              <a:defRPr/>
            </a:lvl4pPr>
            <a:lvl5pPr marL="2286000" lvl="4" indent="-381000" rtl="0">
              <a:spcBef>
                <a:spcPts val="1600"/>
              </a:spcBef>
              <a:spcAft>
                <a:spcPts val="0"/>
              </a:spcAft>
              <a:buSzPts val="2400"/>
              <a:buChar char="–"/>
              <a:defRPr/>
            </a:lvl5pPr>
            <a:lvl6pPr marL="2743200" lvl="5" indent="-381000" rtl="0">
              <a:spcBef>
                <a:spcPts val="1200"/>
              </a:spcBef>
              <a:spcAft>
                <a:spcPts val="0"/>
              </a:spcAft>
              <a:buSzPts val="2400"/>
              <a:buChar char="–"/>
              <a:defRPr/>
            </a:lvl6pPr>
            <a:lvl7pPr marL="3200400" lvl="6" indent="-355600" rtl="0">
              <a:spcBef>
                <a:spcPts val="1200"/>
              </a:spcBef>
              <a:spcAft>
                <a:spcPts val="0"/>
              </a:spcAft>
              <a:buSzPts val="2000"/>
              <a:buChar char="–"/>
              <a:defRPr/>
            </a:lvl7pPr>
            <a:lvl8pPr marL="3657600" lvl="7" indent="-355600" rtl="0">
              <a:spcBef>
                <a:spcPts val="800"/>
              </a:spcBef>
              <a:spcAft>
                <a:spcPts val="0"/>
              </a:spcAft>
              <a:buSzPts val="2000"/>
              <a:buChar char="–"/>
              <a:defRPr/>
            </a:lvl8pPr>
            <a:lvl9pPr marL="4114800" lvl="8" indent="-330200" rtl="0">
              <a:spcBef>
                <a:spcPts val="800"/>
              </a:spcBef>
              <a:spcAft>
                <a:spcPts val="400"/>
              </a:spcAft>
              <a:buSzPts val="1600"/>
              <a:buChar char="–"/>
              <a:defRPr/>
            </a:lvl9pPr>
          </a:lstStyle>
          <a:p>
            <a:endParaRPr/>
          </a:p>
        </p:txBody>
      </p:sp>
      <p:sp>
        <p:nvSpPr>
          <p:cNvPr id="111" name="Google Shape;111;p17"/>
          <p:cNvSpPr txBox="1">
            <a:spLocks noGrp="1"/>
          </p:cNvSpPr>
          <p:nvPr>
            <p:ph type="sldNum" idx="12"/>
          </p:nvPr>
        </p:nvSpPr>
        <p:spPr>
          <a:xfrm>
            <a:off x="917941" y="9586650"/>
            <a:ext cx="1440000" cy="360000"/>
          </a:xfrm>
          <a:prstGeom prst="rect">
            <a:avLst/>
          </a:prstGeom>
        </p:spPr>
        <p:txBody>
          <a:bodyPr spcFirstLastPara="1" wrap="square" lIns="0" tIns="0" rIns="0" bIns="0" anchor="t" anchorCtr="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9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72CC-9A98-40D4-AA9B-B32A9BFD92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CE2817-D3E6-40AF-8292-D1CD507A92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3BCE5-20AD-44A2-8792-F3641865F18A}"/>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5" name="Footer Placeholder 4">
            <a:extLst>
              <a:ext uri="{FF2B5EF4-FFF2-40B4-BE49-F238E27FC236}">
                <a16:creationId xmlns:a16="http://schemas.microsoft.com/office/drawing/2014/main" id="{93A7DAB9-F59F-448C-B9A1-B528253BE8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6A2198-9A38-4AC2-B43B-7DAC8529346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602764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1B43-3CBF-4239-A7CF-8CC23A536B6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16A11C-17D2-4C60-9C8A-30B1224B161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7A0636-5FED-46CB-940B-2EE5DD02AC36}"/>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5" name="Footer Placeholder 4">
            <a:extLst>
              <a:ext uri="{FF2B5EF4-FFF2-40B4-BE49-F238E27FC236}">
                <a16:creationId xmlns:a16="http://schemas.microsoft.com/office/drawing/2014/main" id="{A0C82040-44EF-4154-8856-527A52DDD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C7EE02-0F34-4B53-BA5A-D617AA6413D3}"/>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8345991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8944-16DC-47F4-93F0-E21476895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227F5-5CAC-46EF-8775-C2327B2DE999}"/>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E262B3-9C02-4F7E-B292-99F0D5F27C44}"/>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A9A545-1CFA-4A84-960B-E005F8C9568D}"/>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6" name="Footer Placeholder 5">
            <a:extLst>
              <a:ext uri="{FF2B5EF4-FFF2-40B4-BE49-F238E27FC236}">
                <a16:creationId xmlns:a16="http://schemas.microsoft.com/office/drawing/2014/main" id="{1F2514AF-7B53-4AEE-81BB-C053EAAD54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FF93A1-7D4E-43CC-88BE-33E83BC33BBC}"/>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092853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6EFD-EB6D-4750-9449-A5C5D198B8F2}"/>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CA2AC-48DD-4F66-BA5E-DBDDCC4DCB2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F00FFC07-20C6-4FE2-86C3-B77FF4A2A9BF}"/>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3AB008-B008-4110-87B0-7730A9D4C49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EFF860DB-3312-401E-BCDE-FC9E9D8D4B88}"/>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42DB2F-6704-4CA6-B19D-C670E4DABD55}"/>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8" name="Footer Placeholder 7">
            <a:extLst>
              <a:ext uri="{FF2B5EF4-FFF2-40B4-BE49-F238E27FC236}">
                <a16:creationId xmlns:a16="http://schemas.microsoft.com/office/drawing/2014/main" id="{09C77C85-EE9A-4745-A75B-66F0EA71AF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1F9177-0248-4D3F-B130-8C4329C3CB43}"/>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756544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7F78-22DE-4D40-A732-18C557C469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E7FFC9-C4A3-4BA3-ACE9-01AEA638DBF5}"/>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4" name="Footer Placeholder 3">
            <a:extLst>
              <a:ext uri="{FF2B5EF4-FFF2-40B4-BE49-F238E27FC236}">
                <a16:creationId xmlns:a16="http://schemas.microsoft.com/office/drawing/2014/main" id="{81CB5284-DA00-4628-8650-8B21419AB1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FCF14B-BA85-458D-A294-3711B6FDDB2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538462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7D19A0-0BCF-4657-A9E1-5278782AF7B7}"/>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3" name="Footer Placeholder 2">
            <a:extLst>
              <a:ext uri="{FF2B5EF4-FFF2-40B4-BE49-F238E27FC236}">
                <a16:creationId xmlns:a16="http://schemas.microsoft.com/office/drawing/2014/main" id="{A6E70A4E-CA79-474B-99E1-F825893AB6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25168C-470B-44F7-83B7-27BB223D202D}"/>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9003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5E7D-3DB3-4BF1-9328-98832E325B5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7BAEB5-FEB3-4983-9E97-F2D7081A8B6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D60839-068A-4347-A97D-06F675711A4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D836D733-2D51-4A79-BCD0-E4C3167146FF}"/>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6" name="Footer Placeholder 5">
            <a:extLst>
              <a:ext uri="{FF2B5EF4-FFF2-40B4-BE49-F238E27FC236}">
                <a16:creationId xmlns:a16="http://schemas.microsoft.com/office/drawing/2014/main" id="{4032C147-13DE-4F24-9B49-339B17A73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3793F-AAE7-44BF-B708-54EB1A5BF89E}"/>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4790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FCE3-F76F-4D75-BE0D-F1D957603CE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40DBC7-8433-47B1-8143-5FF070817B7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D0E11DFE-327C-4F94-9C9A-62174F3C2E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D9A82AFB-C3D2-438D-9C27-4515488B1D4A}"/>
              </a:ext>
            </a:extLst>
          </p:cNvPr>
          <p:cNvSpPr>
            <a:spLocks noGrp="1"/>
          </p:cNvSpPr>
          <p:nvPr>
            <p:ph type="dt" sz="half" idx="10"/>
          </p:nvPr>
        </p:nvSpPr>
        <p:spPr/>
        <p:txBody>
          <a:bodyPr/>
          <a:lstStyle/>
          <a:p>
            <a:fld id="{5D1032BA-DA3E-4F00-A53A-496A4D4227FD}" type="datetimeFigureOut">
              <a:rPr lang="en-GB" smtClean="0"/>
              <a:t>05/01/2026</a:t>
            </a:fld>
            <a:endParaRPr lang="en-GB"/>
          </a:p>
        </p:txBody>
      </p:sp>
      <p:sp>
        <p:nvSpPr>
          <p:cNvPr id="6" name="Footer Placeholder 5">
            <a:extLst>
              <a:ext uri="{FF2B5EF4-FFF2-40B4-BE49-F238E27FC236}">
                <a16:creationId xmlns:a16="http://schemas.microsoft.com/office/drawing/2014/main" id="{A0F8EA91-8EF8-42DD-AC0A-AF0E756FA0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5076E1-8738-48F8-B431-EAA7E0ADBF4D}"/>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007516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EDE4A-15F9-4C3C-81FE-5348FC5C16A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DE0081-FDAE-4263-85AB-56952DCE189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525F0-FCA8-4FEA-ACF6-EA4108265A2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5D1032BA-DA3E-4F00-A53A-496A4D4227FD}" type="datetimeFigureOut">
              <a:rPr lang="en-GB" smtClean="0"/>
              <a:t>05/01/2026</a:t>
            </a:fld>
            <a:endParaRPr lang="en-GB"/>
          </a:p>
        </p:txBody>
      </p:sp>
      <p:sp>
        <p:nvSpPr>
          <p:cNvPr id="5" name="Footer Placeholder 4">
            <a:extLst>
              <a:ext uri="{FF2B5EF4-FFF2-40B4-BE49-F238E27FC236}">
                <a16:creationId xmlns:a16="http://schemas.microsoft.com/office/drawing/2014/main" id="{7B1D0D08-1CCE-4420-BFC4-37B738F936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DA8844-B356-4D9E-A411-B0B47E4987B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lvl="0" indent="0" algn="l"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127116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ctrTitle"/>
          </p:nvPr>
        </p:nvSpPr>
        <p:spPr>
          <a:prstGeom prst="rect">
            <a:avLst/>
          </a:prstGeom>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a:solidFill>
                  <a:srgbClr val="4B3241"/>
                </a:solidFill>
              </a:rPr>
              <a:t>Opportunities online</a:t>
            </a:r>
            <a:endParaRPr>
              <a:solidFill>
                <a:srgbClr val="4B3241"/>
              </a:solidFill>
            </a:endParaRPr>
          </a:p>
        </p:txBody>
      </p:sp>
      <p:sp>
        <p:nvSpPr>
          <p:cNvPr id="178" name="Google Shape;178;p28"/>
          <p:cNvSpPr txBox="1">
            <a:spLocks noGrp="1"/>
          </p:cNvSpPr>
          <p:nvPr>
            <p:ph type="subTitle" idx="1"/>
          </p:nvPr>
        </p:nvSpPr>
        <p:spPr>
          <a:xfrm>
            <a:off x="917950" y="890050"/>
            <a:ext cx="12641100" cy="158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rgbClr val="4B3241"/>
                </a:solidFill>
              </a:rPr>
              <a:t>RSHE - Online and media: Rights, responsibilities and keeping safe</a:t>
            </a:r>
            <a:endParaRPr>
              <a:solidFill>
                <a:srgbClr val="4B3241"/>
              </a:solidFill>
            </a:endParaRPr>
          </a:p>
        </p:txBody>
      </p:sp>
      <p:pic>
        <p:nvPicPr>
          <p:cNvPr id="6" name="Picture 5">
            <a:extLst>
              <a:ext uri="{FF2B5EF4-FFF2-40B4-BE49-F238E27FC236}">
                <a16:creationId xmlns:a16="http://schemas.microsoft.com/office/drawing/2014/main" id="{FB6F2FD3-80B5-4B29-AEF2-5E87C9B78A46}"/>
              </a:ext>
            </a:extLst>
          </p:cNvPr>
          <p:cNvPicPr>
            <a:picLocks noChangeAspect="1"/>
          </p:cNvPicPr>
          <p:nvPr/>
        </p:nvPicPr>
        <p:blipFill>
          <a:blip r:embed="rId3"/>
          <a:stretch>
            <a:fillRect/>
          </a:stretch>
        </p:blipFill>
        <p:spPr>
          <a:xfrm>
            <a:off x="15723176" y="7606145"/>
            <a:ext cx="2369127" cy="23691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309" name="Google Shape;309;p38"/>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Socialising online</a:t>
            </a:r>
            <a:endParaRPr>
              <a:solidFill>
                <a:schemeClr val="dk2"/>
              </a:solidFill>
            </a:endParaRPr>
          </a:p>
        </p:txBody>
      </p:sp>
      <p:sp>
        <p:nvSpPr>
          <p:cNvPr id="310" name="Google Shape;310;p38"/>
          <p:cNvSpPr txBox="1">
            <a:spLocks noGrp="1"/>
          </p:cNvSpPr>
          <p:nvPr>
            <p:ph type="body" idx="1"/>
          </p:nvPr>
        </p:nvSpPr>
        <p:spPr>
          <a:xfrm>
            <a:off x="917950" y="1758525"/>
            <a:ext cx="13688100" cy="596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a:t>For her birthday, Izzy was given a new console. When she told her friends, they invited her to join them online tonight. Which one of these options will she use?</a:t>
            </a:r>
            <a:endParaRPr/>
          </a:p>
          <a:p>
            <a:pPr marL="0" lvl="0" indent="0" algn="l" rtl="0">
              <a:spcBef>
                <a:spcPts val="2000"/>
              </a:spcBef>
              <a:spcAft>
                <a:spcPts val="2000"/>
              </a:spcAft>
              <a:buNone/>
            </a:pPr>
            <a:endParaRPr sz="2800"/>
          </a:p>
        </p:txBody>
      </p:sp>
      <p:sp>
        <p:nvSpPr>
          <p:cNvPr id="311" name="Google Shape;311;p38"/>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10</a:t>
            </a:fld>
            <a:endParaRPr/>
          </a:p>
        </p:txBody>
      </p:sp>
      <p:sp>
        <p:nvSpPr>
          <p:cNvPr id="312" name="Google Shape;312;p38"/>
          <p:cNvSpPr txBox="1">
            <a:spLocks noGrp="1"/>
          </p:cNvSpPr>
          <p:nvPr>
            <p:ph type="subTitle" idx="4294967295"/>
          </p:nvPr>
        </p:nvSpPr>
        <p:spPr>
          <a:xfrm>
            <a:off x="9762024" y="8286588"/>
            <a:ext cx="6256337" cy="906463"/>
          </a:xfrm>
          <a:prstGeom prst="rect">
            <a:avLst/>
          </a:prstGeom>
          <a:solidFill>
            <a:schemeClr val="accent4"/>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Interest groups</a:t>
            </a:r>
            <a:endParaRPr sz="3500">
              <a:solidFill>
                <a:srgbClr val="FFFFFF"/>
              </a:solidFill>
            </a:endParaRPr>
          </a:p>
        </p:txBody>
      </p:sp>
      <p:sp>
        <p:nvSpPr>
          <p:cNvPr id="313" name="Google Shape;313;p38"/>
          <p:cNvSpPr txBox="1">
            <a:spLocks noGrp="1"/>
          </p:cNvSpPr>
          <p:nvPr>
            <p:ph type="subTitle" idx="4294967295"/>
          </p:nvPr>
        </p:nvSpPr>
        <p:spPr>
          <a:xfrm>
            <a:off x="9762024" y="7174974"/>
            <a:ext cx="6256337" cy="908050"/>
          </a:xfrm>
          <a:prstGeom prst="rect">
            <a:avLst/>
          </a:prstGeom>
          <a:solidFill>
            <a:srgbClr val="008237"/>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Community forums</a:t>
            </a:r>
            <a:endParaRPr sz="3500">
              <a:solidFill>
                <a:srgbClr val="FFFFFF"/>
              </a:solidFill>
            </a:endParaRPr>
          </a:p>
        </p:txBody>
      </p:sp>
      <p:sp>
        <p:nvSpPr>
          <p:cNvPr id="314" name="Google Shape;314;p38"/>
          <p:cNvSpPr txBox="1">
            <a:spLocks noGrp="1"/>
          </p:cNvSpPr>
          <p:nvPr>
            <p:ph type="subTitle" idx="4294967295"/>
          </p:nvPr>
        </p:nvSpPr>
        <p:spPr>
          <a:xfrm>
            <a:off x="9724088" y="4802700"/>
            <a:ext cx="6256337" cy="906462"/>
          </a:xfrm>
          <a:prstGeom prst="rect">
            <a:avLst/>
          </a:prstGeom>
          <a:solidFill>
            <a:schemeClr val="accent6"/>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Online gaming</a:t>
            </a:r>
            <a:endParaRPr sz="3500">
              <a:solidFill>
                <a:srgbClr val="FFFFFF"/>
              </a:solidFill>
            </a:endParaRPr>
          </a:p>
        </p:txBody>
      </p:sp>
      <p:sp>
        <p:nvSpPr>
          <p:cNvPr id="315" name="Google Shape;315;p38"/>
          <p:cNvSpPr txBox="1">
            <a:spLocks noGrp="1"/>
          </p:cNvSpPr>
          <p:nvPr>
            <p:ph type="subTitle" idx="4294967295"/>
          </p:nvPr>
        </p:nvSpPr>
        <p:spPr>
          <a:xfrm>
            <a:off x="9762024" y="6048562"/>
            <a:ext cx="6256337" cy="906462"/>
          </a:xfrm>
          <a:prstGeom prst="rect">
            <a:avLst/>
          </a:prstGeom>
          <a:solidFill>
            <a:schemeClr val="accent5"/>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Social media platforms</a:t>
            </a:r>
            <a:endParaRPr sz="3500">
              <a:solidFill>
                <a:srgbClr val="FFFFFF"/>
              </a:solidFill>
            </a:endParaRPr>
          </a:p>
        </p:txBody>
      </p:sp>
      <p:sp>
        <p:nvSpPr>
          <p:cNvPr id="316" name="Google Shape;316;p38"/>
          <p:cNvSpPr/>
          <p:nvPr/>
        </p:nvSpPr>
        <p:spPr>
          <a:xfrm>
            <a:off x="9658525" y="4753950"/>
            <a:ext cx="6321900" cy="1004100"/>
          </a:xfrm>
          <a:prstGeom prst="rect">
            <a:avLst/>
          </a:prstGeom>
          <a:no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7" name="Google Shape;317;p38"/>
          <p:cNvPicPr preferRelativeResize="0"/>
          <p:nvPr/>
        </p:nvPicPr>
        <p:blipFill>
          <a:blip r:embed="rId3">
            <a:alphaModFix/>
          </a:blip>
          <a:stretch>
            <a:fillRect/>
          </a:stretch>
        </p:blipFill>
        <p:spPr>
          <a:xfrm>
            <a:off x="3331200" y="4802700"/>
            <a:ext cx="4017574" cy="4373950"/>
          </a:xfrm>
          <a:prstGeom prst="rect">
            <a:avLst/>
          </a:prstGeom>
          <a:noFill/>
          <a:ln>
            <a:noFill/>
          </a:ln>
        </p:spPr>
      </p:pic>
      <p:pic>
        <p:nvPicPr>
          <p:cNvPr id="12" name="Picture 11">
            <a:extLst>
              <a:ext uri="{FF2B5EF4-FFF2-40B4-BE49-F238E27FC236}">
                <a16:creationId xmlns:a16="http://schemas.microsoft.com/office/drawing/2014/main" id="{C909B74E-06B1-48E5-B323-72E9B16ECD16}"/>
              </a:ext>
            </a:extLst>
          </p:cNvPr>
          <p:cNvPicPr>
            <a:picLocks noChangeAspect="1"/>
          </p:cNvPicPr>
          <p:nvPr/>
        </p:nvPicPr>
        <p:blipFill>
          <a:blip r:embed="rId4"/>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fade">
                                      <p:cBhvr>
                                        <p:cTn id="17" dur="1000"/>
                                        <p:tgtEl>
                                          <p:spTgt spid="313"/>
                                        </p:tgtEl>
                                      </p:cBhvr>
                                    </p:animEffect>
                                  </p:childTnLst>
                                </p:cTn>
                              </p:par>
                              <p:par>
                                <p:cTn id="18" presetID="10" presetClass="entr" presetSubtype="0" fill="hold" nodeType="with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fade">
                                      <p:cBhvr>
                                        <p:cTn id="20" dur="1000"/>
                                        <p:tgtEl>
                                          <p:spTgt spid="314"/>
                                        </p:tgtEl>
                                      </p:cBhvr>
                                    </p:animEffect>
                                  </p:childTnLst>
                                </p:cTn>
                              </p:par>
                              <p:par>
                                <p:cTn id="21" presetID="10" presetClass="entr" presetSubtype="0" fill="hold" nodeType="withEffect">
                                  <p:stCondLst>
                                    <p:cond delay="0"/>
                                  </p:stCondLst>
                                  <p:childTnLst>
                                    <p:set>
                                      <p:cBhvr>
                                        <p:cTn id="22" dur="1" fill="hold">
                                          <p:stCondLst>
                                            <p:cond delay="0"/>
                                          </p:stCondLst>
                                        </p:cTn>
                                        <p:tgtEl>
                                          <p:spTgt spid="315"/>
                                        </p:tgtEl>
                                        <p:attrNameLst>
                                          <p:attrName>style.visibility</p:attrName>
                                        </p:attrNameLst>
                                      </p:cBhvr>
                                      <p:to>
                                        <p:strVal val="visible"/>
                                      </p:to>
                                    </p:set>
                                    <p:animEffect transition="in" filter="fade">
                                      <p:cBhvr>
                                        <p:cTn id="23" dur="1000"/>
                                        <p:tgtEl>
                                          <p:spTgt spid="315"/>
                                        </p:tgtEl>
                                      </p:cBhvr>
                                    </p:animEffect>
                                  </p:childTnLst>
                                </p:cTn>
                              </p:par>
                              <p:par>
                                <p:cTn id="24" presetID="10" presetClass="entr" presetSubtype="0" fill="hold" nodeType="withEffect">
                                  <p:stCondLst>
                                    <p:cond delay="0"/>
                                  </p:stCondLst>
                                  <p:childTnLst>
                                    <p:set>
                                      <p:cBhvr>
                                        <p:cTn id="25" dur="1" fill="hold">
                                          <p:stCondLst>
                                            <p:cond delay="0"/>
                                          </p:stCondLst>
                                        </p:cTn>
                                        <p:tgtEl>
                                          <p:spTgt spid="312"/>
                                        </p:tgtEl>
                                        <p:attrNameLst>
                                          <p:attrName>style.visibility</p:attrName>
                                        </p:attrNameLst>
                                      </p:cBhvr>
                                      <p:to>
                                        <p:strVal val="visible"/>
                                      </p:to>
                                    </p:set>
                                    <p:animEffect transition="in" filter="fade">
                                      <p:cBhvr>
                                        <p:cTn id="26" dur="1000"/>
                                        <p:tgtEl>
                                          <p:spTgt spid="3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6"/>
                                        </p:tgtEl>
                                        <p:attrNameLst>
                                          <p:attrName>style.visibility</p:attrName>
                                        </p:attrNameLst>
                                      </p:cBhvr>
                                      <p:to>
                                        <p:strVal val="visible"/>
                                      </p:to>
                                    </p:set>
                                    <p:animEffect transition="in" filter="fade">
                                      <p:cBhvr>
                                        <p:cTn id="31"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9"/>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323" name="Google Shape;323;p3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Socialising online</a:t>
            </a:r>
            <a:endParaRPr>
              <a:solidFill>
                <a:schemeClr val="dk2"/>
              </a:solidFill>
            </a:endParaRPr>
          </a:p>
        </p:txBody>
      </p:sp>
      <p:sp>
        <p:nvSpPr>
          <p:cNvPr id="324" name="Google Shape;324;p39"/>
          <p:cNvSpPr txBox="1">
            <a:spLocks noGrp="1"/>
          </p:cNvSpPr>
          <p:nvPr>
            <p:ph type="body" idx="1"/>
          </p:nvPr>
        </p:nvSpPr>
        <p:spPr>
          <a:xfrm>
            <a:off x="917950" y="1758525"/>
            <a:ext cx="13688100" cy="596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a:t>Nicky has decided to take up boxing. He knows there is a local group and his parents have said they will take him next Friday. Nicky is feeling nervous and wants to find out more. Which of these options would help Nicky?</a:t>
            </a:r>
            <a:endParaRPr/>
          </a:p>
          <a:p>
            <a:pPr marL="0" lvl="0" indent="0" algn="l" rtl="0">
              <a:spcBef>
                <a:spcPts val="2000"/>
              </a:spcBef>
              <a:spcAft>
                <a:spcPts val="2000"/>
              </a:spcAft>
              <a:buNone/>
            </a:pPr>
            <a:endParaRPr sz="2800"/>
          </a:p>
        </p:txBody>
      </p:sp>
      <p:sp>
        <p:nvSpPr>
          <p:cNvPr id="325" name="Google Shape;325;p39"/>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11</a:t>
            </a:fld>
            <a:endParaRPr/>
          </a:p>
        </p:txBody>
      </p:sp>
      <p:sp>
        <p:nvSpPr>
          <p:cNvPr id="326" name="Google Shape;326;p39"/>
          <p:cNvSpPr txBox="1">
            <a:spLocks noGrp="1"/>
          </p:cNvSpPr>
          <p:nvPr>
            <p:ph type="subTitle" idx="4294967295"/>
          </p:nvPr>
        </p:nvSpPr>
        <p:spPr>
          <a:xfrm>
            <a:off x="9658525" y="8383889"/>
            <a:ext cx="6256337" cy="906463"/>
          </a:xfrm>
          <a:prstGeom prst="rect">
            <a:avLst/>
          </a:prstGeom>
          <a:solidFill>
            <a:schemeClr val="accent4"/>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Interest groups</a:t>
            </a:r>
            <a:endParaRPr sz="3500">
              <a:solidFill>
                <a:srgbClr val="FFFFFF"/>
              </a:solidFill>
            </a:endParaRPr>
          </a:p>
        </p:txBody>
      </p:sp>
      <p:sp>
        <p:nvSpPr>
          <p:cNvPr id="327" name="Google Shape;327;p39"/>
          <p:cNvSpPr txBox="1">
            <a:spLocks noGrp="1"/>
          </p:cNvSpPr>
          <p:nvPr>
            <p:ph type="subTitle" idx="4294967295"/>
          </p:nvPr>
        </p:nvSpPr>
        <p:spPr>
          <a:xfrm>
            <a:off x="9658524" y="7164875"/>
            <a:ext cx="6256337" cy="908050"/>
          </a:xfrm>
          <a:prstGeom prst="rect">
            <a:avLst/>
          </a:prstGeom>
          <a:solidFill>
            <a:srgbClr val="008237"/>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Community forums</a:t>
            </a:r>
            <a:endParaRPr sz="3500">
              <a:solidFill>
                <a:srgbClr val="FFFFFF"/>
              </a:solidFill>
            </a:endParaRPr>
          </a:p>
        </p:txBody>
      </p:sp>
      <p:sp>
        <p:nvSpPr>
          <p:cNvPr id="328" name="Google Shape;328;p39"/>
          <p:cNvSpPr txBox="1">
            <a:spLocks noGrp="1"/>
          </p:cNvSpPr>
          <p:nvPr>
            <p:ph type="subTitle" idx="4294967295"/>
          </p:nvPr>
        </p:nvSpPr>
        <p:spPr>
          <a:xfrm>
            <a:off x="9658523" y="4851380"/>
            <a:ext cx="6256337" cy="906462"/>
          </a:xfrm>
          <a:prstGeom prst="rect">
            <a:avLst/>
          </a:prstGeom>
          <a:solidFill>
            <a:schemeClr val="accent6"/>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Online gaming</a:t>
            </a:r>
            <a:endParaRPr sz="3500">
              <a:solidFill>
                <a:srgbClr val="FFFFFF"/>
              </a:solidFill>
            </a:endParaRPr>
          </a:p>
        </p:txBody>
      </p:sp>
      <p:sp>
        <p:nvSpPr>
          <p:cNvPr id="329" name="Google Shape;329;p39"/>
          <p:cNvSpPr txBox="1">
            <a:spLocks noGrp="1"/>
          </p:cNvSpPr>
          <p:nvPr>
            <p:ph type="subTitle" idx="4294967295"/>
          </p:nvPr>
        </p:nvSpPr>
        <p:spPr>
          <a:xfrm>
            <a:off x="9658524" y="5997425"/>
            <a:ext cx="6256337" cy="906462"/>
          </a:xfrm>
          <a:prstGeom prst="rect">
            <a:avLst/>
          </a:prstGeom>
          <a:solidFill>
            <a:schemeClr val="accent5"/>
          </a:solidFill>
        </p:spPr>
        <p:txBody>
          <a:bodyPr spcFirstLastPara="1" wrap="square" lIns="0" tIns="0" rIns="0" bIns="0" anchor="t" anchorCtr="0">
            <a:noAutofit/>
          </a:bodyPr>
          <a:lstStyle/>
          <a:p>
            <a:pPr marL="0" lvl="0" indent="0" algn="l" rtl="0">
              <a:spcBef>
                <a:spcPts val="0"/>
              </a:spcBef>
              <a:spcAft>
                <a:spcPts val="2000"/>
              </a:spcAft>
              <a:buNone/>
            </a:pPr>
            <a:r>
              <a:rPr lang="en-GB" sz="3500" dirty="0">
                <a:solidFill>
                  <a:srgbClr val="FFFFFF"/>
                </a:solidFill>
              </a:rPr>
              <a:t> Social media platforms</a:t>
            </a:r>
            <a:endParaRPr sz="3500" dirty="0">
              <a:solidFill>
                <a:srgbClr val="FFFFFF"/>
              </a:solidFill>
            </a:endParaRPr>
          </a:p>
        </p:txBody>
      </p:sp>
      <p:sp>
        <p:nvSpPr>
          <p:cNvPr id="330" name="Google Shape;330;p39"/>
          <p:cNvSpPr/>
          <p:nvPr/>
        </p:nvSpPr>
        <p:spPr>
          <a:xfrm>
            <a:off x="9658525" y="8336450"/>
            <a:ext cx="6321900" cy="1004100"/>
          </a:xfrm>
          <a:prstGeom prst="rect">
            <a:avLst/>
          </a:prstGeom>
          <a:no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39"/>
          <p:cNvPicPr preferRelativeResize="0"/>
          <p:nvPr/>
        </p:nvPicPr>
        <p:blipFill>
          <a:blip r:embed="rId3">
            <a:alphaModFix/>
          </a:blip>
          <a:stretch>
            <a:fillRect/>
          </a:stretch>
        </p:blipFill>
        <p:spPr>
          <a:xfrm>
            <a:off x="3024575" y="4753951"/>
            <a:ext cx="4337451" cy="4536401"/>
          </a:xfrm>
          <a:prstGeom prst="rect">
            <a:avLst/>
          </a:prstGeom>
          <a:noFill/>
          <a:ln>
            <a:noFill/>
          </a:ln>
        </p:spPr>
      </p:pic>
      <p:pic>
        <p:nvPicPr>
          <p:cNvPr id="12" name="Picture 11">
            <a:extLst>
              <a:ext uri="{FF2B5EF4-FFF2-40B4-BE49-F238E27FC236}">
                <a16:creationId xmlns:a16="http://schemas.microsoft.com/office/drawing/2014/main" id="{4C499800-C5E3-4D26-9828-EF7831E34FB3}"/>
              </a:ext>
            </a:extLst>
          </p:cNvPr>
          <p:cNvPicPr>
            <a:picLocks noChangeAspect="1"/>
          </p:cNvPicPr>
          <p:nvPr/>
        </p:nvPicPr>
        <p:blipFill>
          <a:blip r:embed="rId4"/>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1000"/>
                                        <p:tgtEl>
                                          <p:spTgt spid="3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1000"/>
                                        <p:tgtEl>
                                          <p:spTgt spid="327"/>
                                        </p:tgtEl>
                                      </p:cBhvr>
                                    </p:animEffect>
                                  </p:childTnLst>
                                </p:cTn>
                              </p:par>
                              <p:par>
                                <p:cTn id="18" presetID="10" presetClass="entr" presetSubtype="0" fill="hold" nodeType="withEffect">
                                  <p:stCondLst>
                                    <p:cond delay="0"/>
                                  </p:stCondLst>
                                  <p:childTnLst>
                                    <p:set>
                                      <p:cBhvr>
                                        <p:cTn id="19" dur="1" fill="hold">
                                          <p:stCondLst>
                                            <p:cond delay="0"/>
                                          </p:stCondLst>
                                        </p:cTn>
                                        <p:tgtEl>
                                          <p:spTgt spid="328"/>
                                        </p:tgtEl>
                                        <p:attrNameLst>
                                          <p:attrName>style.visibility</p:attrName>
                                        </p:attrNameLst>
                                      </p:cBhvr>
                                      <p:to>
                                        <p:strVal val="visible"/>
                                      </p:to>
                                    </p:set>
                                    <p:animEffect transition="in" filter="fade">
                                      <p:cBhvr>
                                        <p:cTn id="20" dur="1000"/>
                                        <p:tgtEl>
                                          <p:spTgt spid="328"/>
                                        </p:tgtEl>
                                      </p:cBhvr>
                                    </p:animEffect>
                                  </p:childTnLst>
                                </p:cTn>
                              </p:par>
                              <p:par>
                                <p:cTn id="21" presetID="10" presetClass="entr" presetSubtype="0" fill="hold" nodeType="withEffect">
                                  <p:stCondLst>
                                    <p:cond delay="0"/>
                                  </p:stCondLst>
                                  <p:childTnLst>
                                    <p:set>
                                      <p:cBhvr>
                                        <p:cTn id="22" dur="1" fill="hold">
                                          <p:stCondLst>
                                            <p:cond delay="0"/>
                                          </p:stCondLst>
                                        </p:cTn>
                                        <p:tgtEl>
                                          <p:spTgt spid="329"/>
                                        </p:tgtEl>
                                        <p:attrNameLst>
                                          <p:attrName>style.visibility</p:attrName>
                                        </p:attrNameLst>
                                      </p:cBhvr>
                                      <p:to>
                                        <p:strVal val="visible"/>
                                      </p:to>
                                    </p:set>
                                    <p:animEffect transition="in" filter="fade">
                                      <p:cBhvr>
                                        <p:cTn id="23" dur="1000"/>
                                        <p:tgtEl>
                                          <p:spTgt spid="329"/>
                                        </p:tgtEl>
                                      </p:cBhvr>
                                    </p:animEffect>
                                  </p:childTnLst>
                                </p:cTn>
                              </p:par>
                              <p:par>
                                <p:cTn id="24" presetID="10" presetClass="entr" presetSubtype="0" fill="hold" nodeType="withEffect">
                                  <p:stCondLst>
                                    <p:cond delay="0"/>
                                  </p:stCondLst>
                                  <p:childTnLst>
                                    <p:set>
                                      <p:cBhvr>
                                        <p:cTn id="25" dur="1" fill="hold">
                                          <p:stCondLst>
                                            <p:cond delay="0"/>
                                          </p:stCondLst>
                                        </p:cTn>
                                        <p:tgtEl>
                                          <p:spTgt spid="326"/>
                                        </p:tgtEl>
                                        <p:attrNameLst>
                                          <p:attrName>style.visibility</p:attrName>
                                        </p:attrNameLst>
                                      </p:cBhvr>
                                      <p:to>
                                        <p:strVal val="visible"/>
                                      </p:to>
                                    </p:set>
                                    <p:animEffect transition="in" filter="fade">
                                      <p:cBhvr>
                                        <p:cTn id="26" dur="1000"/>
                                        <p:tgtEl>
                                          <p:spTgt spid="3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p:nvPr/>
        </p:nvSpPr>
        <p:spPr>
          <a:xfrm>
            <a:off x="914400" y="2863400"/>
            <a:ext cx="12448200" cy="382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Learning and sharing knowledge</a:t>
            </a:r>
            <a:endParaRPr sz="6000">
              <a:solidFill>
                <a:schemeClr val="dk2"/>
              </a:solidFill>
              <a:latin typeface="Montserrat SemiBold"/>
              <a:ea typeface="Montserrat SemiBold"/>
              <a:cs typeface="Montserrat SemiBold"/>
              <a:sym typeface="Montserrat SemiBold"/>
            </a:endParaRPr>
          </a:p>
        </p:txBody>
      </p:sp>
      <p:sp>
        <p:nvSpPr>
          <p:cNvPr id="337" name="Google Shape;337;p40"/>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FFFFFF"/>
              </a:solidFill>
              <a:latin typeface="Montserrat Medium"/>
              <a:ea typeface="Montserrat Medium"/>
              <a:cs typeface="Montserrat Medium"/>
              <a:sym typeface="Montserrat Medium"/>
            </a:endParaRPr>
          </a:p>
        </p:txBody>
      </p:sp>
      <p:sp>
        <p:nvSpPr>
          <p:cNvPr id="338" name="Google Shape;338;p40"/>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12</a:t>
            </a:fld>
            <a:endParaRPr/>
          </a:p>
        </p:txBody>
      </p:sp>
      <p:pic>
        <p:nvPicPr>
          <p:cNvPr id="5" name="Picture 4">
            <a:extLst>
              <a:ext uri="{FF2B5EF4-FFF2-40B4-BE49-F238E27FC236}">
                <a16:creationId xmlns:a16="http://schemas.microsoft.com/office/drawing/2014/main" id="{9A0BD7A4-8F52-44B8-AAEB-0B01F7E2AD81}"/>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344" name="Google Shape;344;p41"/>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Learning and sharing knowledge</a:t>
            </a:r>
            <a:endParaRPr>
              <a:solidFill>
                <a:schemeClr val="dk2"/>
              </a:solidFill>
            </a:endParaRPr>
          </a:p>
        </p:txBody>
      </p:sp>
      <p:sp>
        <p:nvSpPr>
          <p:cNvPr id="345" name="Google Shape;345;p41"/>
          <p:cNvSpPr txBox="1">
            <a:spLocks noGrp="1"/>
          </p:cNvSpPr>
          <p:nvPr>
            <p:ph type="body" idx="1"/>
          </p:nvPr>
        </p:nvSpPr>
        <p:spPr>
          <a:xfrm>
            <a:off x="917950" y="2162400"/>
            <a:ext cx="13201200" cy="150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a:t>Many people use the internet to research for, and share, knowledge. </a:t>
            </a:r>
            <a:endParaRPr/>
          </a:p>
          <a:p>
            <a:pPr marL="0" lvl="0" indent="0" algn="l" rtl="0">
              <a:spcBef>
                <a:spcPts val="2000"/>
              </a:spcBef>
              <a:spcAft>
                <a:spcPts val="2000"/>
              </a:spcAft>
              <a:buNone/>
            </a:pPr>
            <a:endParaRPr sz="2800"/>
          </a:p>
        </p:txBody>
      </p:sp>
      <p:sp>
        <p:nvSpPr>
          <p:cNvPr id="346" name="Google Shape;346;p41"/>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13</a:t>
            </a:fld>
            <a:endParaRPr/>
          </a:p>
        </p:txBody>
      </p:sp>
      <p:sp>
        <p:nvSpPr>
          <p:cNvPr id="347" name="Google Shape;347;p41"/>
          <p:cNvSpPr txBox="1">
            <a:spLocks noGrp="1"/>
          </p:cNvSpPr>
          <p:nvPr>
            <p:ph type="subTitle" idx="4294967295"/>
          </p:nvPr>
        </p:nvSpPr>
        <p:spPr>
          <a:xfrm>
            <a:off x="9715875" y="6384856"/>
            <a:ext cx="6257925" cy="906462"/>
          </a:xfrm>
          <a:prstGeom prst="rect">
            <a:avLst/>
          </a:prstGeom>
          <a:solidFill>
            <a:schemeClr val="accent4"/>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Personal development</a:t>
            </a:r>
            <a:endParaRPr sz="3500">
              <a:solidFill>
                <a:srgbClr val="FFFFFF"/>
              </a:solidFill>
            </a:endParaRPr>
          </a:p>
        </p:txBody>
      </p:sp>
      <p:sp>
        <p:nvSpPr>
          <p:cNvPr id="348" name="Google Shape;348;p41"/>
          <p:cNvSpPr txBox="1">
            <a:spLocks noGrp="1"/>
          </p:cNvSpPr>
          <p:nvPr>
            <p:ph type="subTitle" idx="4294967295"/>
          </p:nvPr>
        </p:nvSpPr>
        <p:spPr>
          <a:xfrm>
            <a:off x="1164962" y="6384856"/>
            <a:ext cx="6256338" cy="906462"/>
          </a:xfrm>
          <a:prstGeom prst="rect">
            <a:avLst/>
          </a:prstGeom>
          <a:solidFill>
            <a:srgbClr val="008237"/>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Personal interest</a:t>
            </a:r>
            <a:endParaRPr sz="3500">
              <a:solidFill>
                <a:srgbClr val="FFFFFF"/>
              </a:solidFill>
            </a:endParaRPr>
          </a:p>
        </p:txBody>
      </p:sp>
      <p:sp>
        <p:nvSpPr>
          <p:cNvPr id="349" name="Google Shape;349;p41"/>
          <p:cNvSpPr txBox="1">
            <a:spLocks noGrp="1"/>
          </p:cNvSpPr>
          <p:nvPr>
            <p:ph type="subTitle" idx="4294967295"/>
          </p:nvPr>
        </p:nvSpPr>
        <p:spPr>
          <a:xfrm>
            <a:off x="1163375" y="3697132"/>
            <a:ext cx="6257925" cy="906462"/>
          </a:xfrm>
          <a:prstGeom prst="rect">
            <a:avLst/>
          </a:prstGeom>
          <a:solidFill>
            <a:schemeClr val="accent6"/>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Researching a topic</a:t>
            </a:r>
            <a:endParaRPr sz="3500">
              <a:solidFill>
                <a:srgbClr val="FFFFFF"/>
              </a:solidFill>
            </a:endParaRPr>
          </a:p>
        </p:txBody>
      </p:sp>
      <p:sp>
        <p:nvSpPr>
          <p:cNvPr id="350" name="Google Shape;350;p41"/>
          <p:cNvSpPr txBox="1">
            <a:spLocks noGrp="1"/>
          </p:cNvSpPr>
          <p:nvPr>
            <p:ph type="subTitle" idx="4294967295"/>
          </p:nvPr>
        </p:nvSpPr>
        <p:spPr>
          <a:xfrm>
            <a:off x="9715874" y="3668700"/>
            <a:ext cx="6257925" cy="906462"/>
          </a:xfrm>
          <a:prstGeom prst="rect">
            <a:avLst/>
          </a:prstGeom>
          <a:solidFill>
            <a:schemeClr val="accent5"/>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Sharing information </a:t>
            </a:r>
            <a:endParaRPr sz="3500">
              <a:solidFill>
                <a:srgbClr val="FFFFFF"/>
              </a:solidFill>
            </a:endParaRPr>
          </a:p>
        </p:txBody>
      </p:sp>
      <p:sp>
        <p:nvSpPr>
          <p:cNvPr id="351" name="Google Shape;351;p41"/>
          <p:cNvSpPr txBox="1"/>
          <p:nvPr/>
        </p:nvSpPr>
        <p:spPr>
          <a:xfrm>
            <a:off x="1163375" y="4679725"/>
            <a:ext cx="69423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This may be to complete homework, to complete a project, learn more about a topic etc.</a:t>
            </a:r>
            <a:endParaRPr sz="3000">
              <a:latin typeface="Montserrat"/>
              <a:ea typeface="Montserrat"/>
              <a:cs typeface="Montserrat"/>
              <a:sym typeface="Montserrat"/>
            </a:endParaRPr>
          </a:p>
        </p:txBody>
      </p:sp>
      <p:sp>
        <p:nvSpPr>
          <p:cNvPr id="352" name="Google Shape;352;p41"/>
          <p:cNvSpPr txBox="1"/>
          <p:nvPr/>
        </p:nvSpPr>
        <p:spPr>
          <a:xfrm>
            <a:off x="9715875" y="4686875"/>
            <a:ext cx="68424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A person may have spent a lot of time studying a topic and want to share their knowledge with others.</a:t>
            </a:r>
            <a:endParaRPr sz="3000">
              <a:latin typeface="Montserrat"/>
              <a:ea typeface="Montserrat"/>
              <a:cs typeface="Montserrat"/>
              <a:sym typeface="Montserrat"/>
            </a:endParaRPr>
          </a:p>
        </p:txBody>
      </p:sp>
      <p:sp>
        <p:nvSpPr>
          <p:cNvPr id="353" name="Google Shape;353;p41"/>
          <p:cNvSpPr txBox="1"/>
          <p:nvPr/>
        </p:nvSpPr>
        <p:spPr>
          <a:xfrm>
            <a:off x="1163375" y="7452775"/>
            <a:ext cx="68424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There are many people who hold personal interests in something and want to find out more or share this with others.</a:t>
            </a:r>
            <a:endParaRPr sz="3000">
              <a:latin typeface="Montserrat"/>
              <a:ea typeface="Montserrat"/>
              <a:cs typeface="Montserrat"/>
              <a:sym typeface="Montserrat"/>
            </a:endParaRPr>
          </a:p>
        </p:txBody>
      </p:sp>
      <p:sp>
        <p:nvSpPr>
          <p:cNvPr id="354" name="Google Shape;354;p41"/>
          <p:cNvSpPr txBox="1"/>
          <p:nvPr/>
        </p:nvSpPr>
        <p:spPr>
          <a:xfrm>
            <a:off x="9715875" y="7445625"/>
            <a:ext cx="68424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If someone wants to develop their knowledge or skills in a particular area, they may use the internet to find out more.</a:t>
            </a:r>
            <a:endParaRPr sz="3000">
              <a:latin typeface="Montserrat"/>
              <a:ea typeface="Montserrat"/>
              <a:cs typeface="Montserrat"/>
              <a:sym typeface="Montserrat"/>
            </a:endParaRPr>
          </a:p>
        </p:txBody>
      </p:sp>
      <p:pic>
        <p:nvPicPr>
          <p:cNvPr id="14" name="Picture 13">
            <a:extLst>
              <a:ext uri="{FF2B5EF4-FFF2-40B4-BE49-F238E27FC236}">
                <a16:creationId xmlns:a16="http://schemas.microsoft.com/office/drawing/2014/main" id="{AEE3D2AE-65C5-4E7E-90F2-DF5CC721E877}"/>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10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1000"/>
                                        <p:tgtEl>
                                          <p:spTgt spid="3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4"/>
                                        </p:tgtEl>
                                        <p:attrNameLst>
                                          <p:attrName>style.visibility</p:attrName>
                                        </p:attrNameLst>
                                      </p:cBhvr>
                                      <p:to>
                                        <p:strVal val="visible"/>
                                      </p:to>
                                    </p:set>
                                    <p:animEffect transition="in" filter="fade">
                                      <p:cBhvr>
                                        <p:cTn id="22"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a:spLocks noGrp="1"/>
          </p:cNvSpPr>
          <p:nvPr>
            <p:ph type="subTitle" idx="1"/>
          </p:nvPr>
        </p:nvSpPr>
        <p:spPr>
          <a:xfrm>
            <a:off x="917950" y="694950"/>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2</a:t>
            </a:r>
            <a:endParaRPr sz="3500" b="1" dirty="0">
              <a:latin typeface="Montserrat"/>
              <a:ea typeface="Montserrat"/>
              <a:cs typeface="Montserrat"/>
              <a:sym typeface="Montserrat"/>
            </a:endParaRPr>
          </a:p>
        </p:txBody>
      </p:sp>
      <p:sp>
        <p:nvSpPr>
          <p:cNvPr id="360" name="Google Shape;360;p42"/>
          <p:cNvSpPr txBox="1">
            <a:spLocks noGrp="1"/>
          </p:cNvSpPr>
          <p:nvPr>
            <p:ph type="body" idx="3"/>
          </p:nvPr>
        </p:nvSpPr>
        <p:spPr>
          <a:xfrm>
            <a:off x="917950" y="2199450"/>
            <a:ext cx="6256800" cy="6451500"/>
          </a:xfrm>
          <a:prstGeom prst="rect">
            <a:avLst/>
          </a:prstGeom>
        </p:spPr>
        <p:txBody>
          <a:bodyPr spcFirstLastPara="1" wrap="square" lIns="0" tIns="0" rIns="0" bIns="0" anchor="t" anchorCtr="0">
            <a:noAutofit/>
          </a:bodyPr>
          <a:lstStyle/>
          <a:p>
            <a:pPr marL="457200" lvl="0" indent="-450850" algn="l" rtl="0">
              <a:spcBef>
                <a:spcPts val="0"/>
              </a:spcBef>
              <a:spcAft>
                <a:spcPts val="0"/>
              </a:spcAft>
              <a:buSzPts val="3500"/>
              <a:buChar char="●"/>
            </a:pPr>
            <a:r>
              <a:rPr lang="en-GB" sz="3500"/>
              <a:t>Look back at your spider diagram.</a:t>
            </a:r>
            <a:endParaRPr sz="3500"/>
          </a:p>
          <a:p>
            <a:pPr marL="457200" lvl="0" indent="-450850" algn="l" rtl="0">
              <a:spcBef>
                <a:spcPts val="0"/>
              </a:spcBef>
              <a:spcAft>
                <a:spcPts val="0"/>
              </a:spcAft>
              <a:buSzPts val="3500"/>
              <a:buChar char="●"/>
            </a:pPr>
            <a:r>
              <a:rPr lang="en-GB" sz="3500"/>
              <a:t>Think about times when you have used the internet to help you to learn or share knowledge. </a:t>
            </a:r>
            <a:endParaRPr sz="3500"/>
          </a:p>
          <a:p>
            <a:pPr marL="457200" lvl="0" indent="-450850" algn="l" rtl="0">
              <a:spcBef>
                <a:spcPts val="0"/>
              </a:spcBef>
              <a:spcAft>
                <a:spcPts val="0"/>
              </a:spcAft>
              <a:buSzPts val="3500"/>
              <a:buChar char="●"/>
            </a:pPr>
            <a:r>
              <a:rPr lang="en-GB" sz="3500"/>
              <a:t>Add some notes about this onto your spider diagram.</a:t>
            </a:r>
            <a:endParaRPr sz="3500"/>
          </a:p>
        </p:txBody>
      </p:sp>
      <p:sp>
        <p:nvSpPr>
          <p:cNvPr id="361" name="Google Shape;361;p42"/>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14</a:t>
            </a:fld>
            <a:endParaRPr/>
          </a:p>
        </p:txBody>
      </p:sp>
      <p:pic>
        <p:nvPicPr>
          <p:cNvPr id="13" name="Picture 12">
            <a:extLst>
              <a:ext uri="{FF2B5EF4-FFF2-40B4-BE49-F238E27FC236}">
                <a16:creationId xmlns:a16="http://schemas.microsoft.com/office/drawing/2014/main" id="{834D0100-1313-4B07-9444-DE558B9A4D48}"/>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6" name="Google Shape;220;p32">
            <a:extLst>
              <a:ext uri="{FF2B5EF4-FFF2-40B4-BE49-F238E27FC236}">
                <a16:creationId xmlns:a16="http://schemas.microsoft.com/office/drawing/2014/main" id="{966A8FAB-8384-4B76-8065-D8A10C3D380F}"/>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subTitle" idx="1"/>
          </p:nvPr>
        </p:nvSpPr>
        <p:spPr>
          <a:xfrm>
            <a:off x="917950" y="588225"/>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2 - feedback</a:t>
            </a:r>
            <a:endParaRPr sz="3500" b="1" dirty="0">
              <a:latin typeface="Montserrat"/>
              <a:ea typeface="Montserrat"/>
              <a:cs typeface="Montserrat"/>
              <a:sym typeface="Montserrat"/>
            </a:endParaRPr>
          </a:p>
        </p:txBody>
      </p:sp>
      <p:sp>
        <p:nvSpPr>
          <p:cNvPr id="375" name="Google Shape;375;p43"/>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15</a:t>
            </a:fld>
            <a:endParaRPr/>
          </a:p>
        </p:txBody>
      </p:sp>
      <p:sp>
        <p:nvSpPr>
          <p:cNvPr id="376" name="Google Shape;376;p43"/>
          <p:cNvSpPr txBox="1"/>
          <p:nvPr/>
        </p:nvSpPr>
        <p:spPr>
          <a:xfrm>
            <a:off x="917950" y="4660950"/>
            <a:ext cx="5675700" cy="11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Montserrat"/>
                <a:ea typeface="Montserrat"/>
                <a:cs typeface="Montserrat"/>
                <a:sym typeface="Montserrat"/>
              </a:rPr>
              <a:t>Access web programs for school work</a:t>
            </a:r>
            <a:endParaRPr sz="2700">
              <a:latin typeface="Montserrat"/>
              <a:ea typeface="Montserrat"/>
              <a:cs typeface="Montserrat"/>
              <a:sym typeface="Montserrat"/>
            </a:endParaRPr>
          </a:p>
        </p:txBody>
      </p:sp>
      <p:sp>
        <p:nvSpPr>
          <p:cNvPr id="377" name="Google Shape;377;p43"/>
          <p:cNvSpPr txBox="1"/>
          <p:nvPr/>
        </p:nvSpPr>
        <p:spPr>
          <a:xfrm>
            <a:off x="917950" y="3365825"/>
            <a:ext cx="5675700" cy="11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Montserrat"/>
                <a:ea typeface="Montserrat"/>
                <a:cs typeface="Montserrat"/>
                <a:sym typeface="Montserrat"/>
              </a:rPr>
              <a:t>Connect to an online gaming platform</a:t>
            </a:r>
            <a:endParaRPr sz="2700">
              <a:latin typeface="Montserrat"/>
              <a:ea typeface="Montserrat"/>
              <a:cs typeface="Montserrat"/>
              <a:sym typeface="Montserrat"/>
            </a:endParaRPr>
          </a:p>
        </p:txBody>
      </p:sp>
      <p:sp>
        <p:nvSpPr>
          <p:cNvPr id="378" name="Google Shape;378;p43"/>
          <p:cNvSpPr txBox="1"/>
          <p:nvPr/>
        </p:nvSpPr>
        <p:spPr>
          <a:xfrm>
            <a:off x="917950" y="2025950"/>
            <a:ext cx="5675700" cy="11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Montserrat"/>
                <a:ea typeface="Montserrat"/>
                <a:cs typeface="Montserrat"/>
                <a:sym typeface="Montserrat"/>
              </a:rPr>
              <a:t>Online shopping - to buy presents or games online</a:t>
            </a:r>
            <a:endParaRPr sz="2700">
              <a:latin typeface="Montserrat"/>
              <a:ea typeface="Montserrat"/>
              <a:cs typeface="Montserrat"/>
              <a:sym typeface="Montserrat"/>
            </a:endParaRPr>
          </a:p>
        </p:txBody>
      </p:sp>
      <p:sp>
        <p:nvSpPr>
          <p:cNvPr id="379" name="Google Shape;379;p43"/>
          <p:cNvSpPr txBox="1"/>
          <p:nvPr/>
        </p:nvSpPr>
        <p:spPr>
          <a:xfrm>
            <a:off x="917950" y="5978446"/>
            <a:ext cx="62568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Montserrat"/>
                <a:ea typeface="Montserrat"/>
                <a:cs typeface="Montserrat"/>
                <a:sym typeface="Montserrat"/>
              </a:rPr>
              <a:t>Access my school website</a:t>
            </a:r>
            <a:endParaRPr sz="2700">
              <a:latin typeface="Montserrat"/>
              <a:ea typeface="Montserrat"/>
              <a:cs typeface="Montserrat"/>
              <a:sym typeface="Montserrat"/>
            </a:endParaRPr>
          </a:p>
        </p:txBody>
      </p:sp>
      <p:sp>
        <p:nvSpPr>
          <p:cNvPr id="380" name="Google Shape;380;p43"/>
          <p:cNvSpPr txBox="1"/>
          <p:nvPr/>
        </p:nvSpPr>
        <p:spPr>
          <a:xfrm>
            <a:off x="917950" y="7331950"/>
            <a:ext cx="62568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Montserrat"/>
                <a:ea typeface="Montserrat"/>
                <a:cs typeface="Montserrat"/>
                <a:sym typeface="Montserrat"/>
              </a:rPr>
              <a:t>Reading blogs</a:t>
            </a:r>
            <a:endParaRPr sz="2700">
              <a:latin typeface="Montserrat"/>
              <a:ea typeface="Montserrat"/>
              <a:cs typeface="Montserrat"/>
              <a:sym typeface="Montserrat"/>
            </a:endParaRPr>
          </a:p>
        </p:txBody>
      </p:sp>
      <p:sp>
        <p:nvSpPr>
          <p:cNvPr id="381" name="Google Shape;381;p43"/>
          <p:cNvSpPr txBox="1"/>
          <p:nvPr/>
        </p:nvSpPr>
        <p:spPr>
          <a:xfrm>
            <a:off x="917950" y="8233150"/>
            <a:ext cx="62568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Montserrat"/>
                <a:ea typeface="Montserrat"/>
                <a:cs typeface="Montserrat"/>
                <a:sym typeface="Montserrat"/>
              </a:rPr>
              <a:t>Watch videos or vlogs</a:t>
            </a:r>
            <a:endParaRPr sz="2700">
              <a:latin typeface="Montserrat"/>
              <a:ea typeface="Montserrat"/>
              <a:cs typeface="Montserrat"/>
              <a:sym typeface="Montserrat"/>
            </a:endParaRPr>
          </a:p>
        </p:txBody>
      </p:sp>
      <p:cxnSp>
        <p:nvCxnSpPr>
          <p:cNvPr id="382" name="Google Shape;382;p43"/>
          <p:cNvCxnSpPr>
            <a:stCxn id="378" idx="3"/>
          </p:cNvCxnSpPr>
          <p:nvPr/>
        </p:nvCxnSpPr>
        <p:spPr>
          <a:xfrm rot="10800000" flipH="1">
            <a:off x="6593650" y="2577950"/>
            <a:ext cx="1054800" cy="900"/>
          </a:xfrm>
          <a:prstGeom prst="straightConnector1">
            <a:avLst/>
          </a:prstGeom>
          <a:noFill/>
          <a:ln w="76200" cap="flat" cmpd="sng">
            <a:solidFill>
              <a:schemeClr val="dk2"/>
            </a:solidFill>
            <a:prstDash val="solid"/>
            <a:round/>
            <a:headEnd type="none" w="med" len="med"/>
            <a:tailEnd type="triangle" w="med" len="med"/>
          </a:ln>
        </p:spPr>
      </p:cxnSp>
      <p:cxnSp>
        <p:nvCxnSpPr>
          <p:cNvPr id="383" name="Google Shape;383;p43"/>
          <p:cNvCxnSpPr/>
          <p:nvPr/>
        </p:nvCxnSpPr>
        <p:spPr>
          <a:xfrm rot="10800000" flipH="1">
            <a:off x="6593650" y="3901263"/>
            <a:ext cx="1054800" cy="900"/>
          </a:xfrm>
          <a:prstGeom prst="straightConnector1">
            <a:avLst/>
          </a:prstGeom>
          <a:noFill/>
          <a:ln w="76200" cap="flat" cmpd="sng">
            <a:solidFill>
              <a:schemeClr val="dk2"/>
            </a:solidFill>
            <a:prstDash val="solid"/>
            <a:round/>
            <a:headEnd type="none" w="med" len="med"/>
            <a:tailEnd type="triangle" w="med" len="med"/>
          </a:ln>
        </p:spPr>
      </p:cxnSp>
      <p:cxnSp>
        <p:nvCxnSpPr>
          <p:cNvPr id="384" name="Google Shape;384;p43"/>
          <p:cNvCxnSpPr/>
          <p:nvPr/>
        </p:nvCxnSpPr>
        <p:spPr>
          <a:xfrm rot="10800000" flipH="1">
            <a:off x="6593650" y="5224588"/>
            <a:ext cx="1054800" cy="900"/>
          </a:xfrm>
          <a:prstGeom prst="straightConnector1">
            <a:avLst/>
          </a:prstGeom>
          <a:noFill/>
          <a:ln w="76200" cap="flat" cmpd="sng">
            <a:solidFill>
              <a:schemeClr val="dk2"/>
            </a:solidFill>
            <a:prstDash val="solid"/>
            <a:round/>
            <a:headEnd type="none" w="med" len="med"/>
            <a:tailEnd type="triangle" w="med" len="med"/>
          </a:ln>
        </p:spPr>
      </p:cxnSp>
      <p:cxnSp>
        <p:nvCxnSpPr>
          <p:cNvPr id="385" name="Google Shape;385;p43"/>
          <p:cNvCxnSpPr/>
          <p:nvPr/>
        </p:nvCxnSpPr>
        <p:spPr>
          <a:xfrm rot="10800000" flipH="1">
            <a:off x="6593650" y="6278275"/>
            <a:ext cx="1054800" cy="900"/>
          </a:xfrm>
          <a:prstGeom prst="straightConnector1">
            <a:avLst/>
          </a:prstGeom>
          <a:noFill/>
          <a:ln w="76200" cap="flat" cmpd="sng">
            <a:solidFill>
              <a:schemeClr val="dk2"/>
            </a:solidFill>
            <a:prstDash val="solid"/>
            <a:round/>
            <a:headEnd type="none" w="med" len="med"/>
            <a:tailEnd type="triangle" w="med" len="med"/>
          </a:ln>
        </p:spPr>
      </p:cxnSp>
      <p:cxnSp>
        <p:nvCxnSpPr>
          <p:cNvPr id="386" name="Google Shape;386;p43"/>
          <p:cNvCxnSpPr/>
          <p:nvPr/>
        </p:nvCxnSpPr>
        <p:spPr>
          <a:xfrm rot="10800000" flipH="1">
            <a:off x="6593650" y="7623525"/>
            <a:ext cx="1054800" cy="900"/>
          </a:xfrm>
          <a:prstGeom prst="straightConnector1">
            <a:avLst/>
          </a:prstGeom>
          <a:noFill/>
          <a:ln w="76200" cap="flat" cmpd="sng">
            <a:solidFill>
              <a:schemeClr val="dk2"/>
            </a:solidFill>
            <a:prstDash val="solid"/>
            <a:round/>
            <a:headEnd type="none" w="med" len="med"/>
            <a:tailEnd type="triangle" w="med" len="med"/>
          </a:ln>
        </p:spPr>
      </p:cxnSp>
      <p:cxnSp>
        <p:nvCxnSpPr>
          <p:cNvPr id="387" name="Google Shape;387;p43"/>
          <p:cNvCxnSpPr/>
          <p:nvPr/>
        </p:nvCxnSpPr>
        <p:spPr>
          <a:xfrm rot="10800000" flipH="1">
            <a:off x="6593650" y="8578300"/>
            <a:ext cx="1054800" cy="900"/>
          </a:xfrm>
          <a:prstGeom prst="straightConnector1">
            <a:avLst/>
          </a:prstGeom>
          <a:noFill/>
          <a:ln w="76200" cap="flat" cmpd="sng">
            <a:solidFill>
              <a:schemeClr val="dk2"/>
            </a:solidFill>
            <a:prstDash val="solid"/>
            <a:round/>
            <a:headEnd type="none" w="med" len="med"/>
            <a:tailEnd type="triangle" w="med" len="med"/>
          </a:ln>
        </p:spPr>
      </p:cxnSp>
      <p:sp>
        <p:nvSpPr>
          <p:cNvPr id="388" name="Google Shape;388;p43"/>
          <p:cNvSpPr txBox="1"/>
          <p:nvPr/>
        </p:nvSpPr>
        <p:spPr>
          <a:xfrm>
            <a:off x="7648450" y="4660938"/>
            <a:ext cx="6256800" cy="11058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Homework websites, reading programs, spelling support etc.</a:t>
            </a:r>
            <a:endParaRPr sz="2700">
              <a:solidFill>
                <a:schemeClr val="lt1"/>
              </a:solidFill>
              <a:latin typeface="Montserrat"/>
              <a:ea typeface="Montserrat"/>
              <a:cs typeface="Montserrat"/>
              <a:sym typeface="Montserrat"/>
            </a:endParaRPr>
          </a:p>
        </p:txBody>
      </p:sp>
      <p:sp>
        <p:nvSpPr>
          <p:cNvPr id="389" name="Google Shape;389;p43"/>
          <p:cNvSpPr txBox="1"/>
          <p:nvPr/>
        </p:nvSpPr>
        <p:spPr>
          <a:xfrm>
            <a:off x="7648450" y="3365825"/>
            <a:ext cx="6256800" cy="11058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Which games have the highest users? Best headsets? Video tips</a:t>
            </a:r>
            <a:endParaRPr sz="2700">
              <a:solidFill>
                <a:schemeClr val="lt1"/>
              </a:solidFill>
              <a:latin typeface="Montserrat"/>
              <a:ea typeface="Montserrat"/>
              <a:cs typeface="Montserrat"/>
              <a:sym typeface="Montserrat"/>
            </a:endParaRPr>
          </a:p>
        </p:txBody>
      </p:sp>
      <p:sp>
        <p:nvSpPr>
          <p:cNvPr id="390" name="Google Shape;390;p43"/>
          <p:cNvSpPr txBox="1"/>
          <p:nvPr/>
        </p:nvSpPr>
        <p:spPr>
          <a:xfrm>
            <a:off x="7648450" y="2025950"/>
            <a:ext cx="6256800" cy="11058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What to buy? Which is the best brand? How much does it cost?</a:t>
            </a:r>
            <a:endParaRPr sz="2700">
              <a:solidFill>
                <a:schemeClr val="lt1"/>
              </a:solidFill>
              <a:latin typeface="Montserrat"/>
              <a:ea typeface="Montserrat"/>
              <a:cs typeface="Montserrat"/>
              <a:sym typeface="Montserrat"/>
            </a:endParaRPr>
          </a:p>
        </p:txBody>
      </p:sp>
      <p:sp>
        <p:nvSpPr>
          <p:cNvPr id="391" name="Google Shape;391;p43"/>
          <p:cNvSpPr txBox="1"/>
          <p:nvPr/>
        </p:nvSpPr>
        <p:spPr>
          <a:xfrm>
            <a:off x="7648450" y="5978452"/>
            <a:ext cx="6256800" cy="11058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Selecting a secondary school, uniform, times of the day</a:t>
            </a:r>
            <a:endParaRPr sz="2700">
              <a:solidFill>
                <a:schemeClr val="lt1"/>
              </a:solidFill>
              <a:latin typeface="Montserrat"/>
              <a:ea typeface="Montserrat"/>
              <a:cs typeface="Montserrat"/>
              <a:sym typeface="Montserrat"/>
            </a:endParaRPr>
          </a:p>
        </p:txBody>
      </p:sp>
      <p:sp>
        <p:nvSpPr>
          <p:cNvPr id="392" name="Google Shape;392;p43"/>
          <p:cNvSpPr txBox="1"/>
          <p:nvPr/>
        </p:nvSpPr>
        <p:spPr>
          <a:xfrm>
            <a:off x="7648450" y="7331950"/>
            <a:ext cx="6256800" cy="6912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How to...guides, fashion, lifestyle</a:t>
            </a:r>
            <a:endParaRPr sz="2700">
              <a:solidFill>
                <a:schemeClr val="lt1"/>
              </a:solidFill>
              <a:latin typeface="Montserrat"/>
              <a:ea typeface="Montserrat"/>
              <a:cs typeface="Montserrat"/>
              <a:sym typeface="Montserrat"/>
            </a:endParaRPr>
          </a:p>
        </p:txBody>
      </p:sp>
      <p:sp>
        <p:nvSpPr>
          <p:cNvPr id="393" name="Google Shape;393;p43"/>
          <p:cNvSpPr txBox="1"/>
          <p:nvPr/>
        </p:nvSpPr>
        <p:spPr>
          <a:xfrm>
            <a:off x="7648450" y="8233150"/>
            <a:ext cx="6256800" cy="6912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Gaming tips, homework support</a:t>
            </a:r>
            <a:endParaRPr sz="2700">
              <a:solidFill>
                <a:schemeClr val="lt1"/>
              </a:solidFill>
              <a:latin typeface="Montserrat"/>
              <a:ea typeface="Montserrat"/>
              <a:cs typeface="Montserrat"/>
              <a:sym typeface="Montserrat"/>
            </a:endParaRPr>
          </a:p>
        </p:txBody>
      </p:sp>
      <p:pic>
        <p:nvPicPr>
          <p:cNvPr id="22" name="Picture 21">
            <a:extLst>
              <a:ext uri="{FF2B5EF4-FFF2-40B4-BE49-F238E27FC236}">
                <a16:creationId xmlns:a16="http://schemas.microsoft.com/office/drawing/2014/main" id="{5D6A4D3B-43E1-4D26-A5AB-E729AFF635BD}"/>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23" name="Google Shape;220;p32">
            <a:extLst>
              <a:ext uri="{FF2B5EF4-FFF2-40B4-BE49-F238E27FC236}">
                <a16:creationId xmlns:a16="http://schemas.microsoft.com/office/drawing/2014/main" id="{1268C6C0-9792-4523-B2F0-492DC53CF019}"/>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fade">
                                      <p:cBhvr>
                                        <p:cTn id="17" dur="1000"/>
                                        <p:tgtEl>
                                          <p:spTgt spid="3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1"/>
                                        </p:tgtEl>
                                        <p:attrNameLst>
                                          <p:attrName>style.visibility</p:attrName>
                                        </p:attrNameLst>
                                      </p:cBhvr>
                                      <p:to>
                                        <p:strVal val="visible"/>
                                      </p:to>
                                    </p:set>
                                    <p:animEffect transition="in" filter="fade">
                                      <p:cBhvr>
                                        <p:cTn id="22" dur="1000"/>
                                        <p:tgtEl>
                                          <p:spTgt spid="3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2"/>
                                        </p:tgtEl>
                                        <p:attrNameLst>
                                          <p:attrName>style.visibility</p:attrName>
                                        </p:attrNameLst>
                                      </p:cBhvr>
                                      <p:to>
                                        <p:strVal val="visible"/>
                                      </p:to>
                                    </p:set>
                                    <p:animEffect transition="in" filter="fade">
                                      <p:cBhvr>
                                        <p:cTn id="27" dur="1000"/>
                                        <p:tgtEl>
                                          <p:spTgt spid="3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3"/>
                                        </p:tgtEl>
                                        <p:attrNameLst>
                                          <p:attrName>style.visibility</p:attrName>
                                        </p:attrNameLst>
                                      </p:cBhvr>
                                      <p:to>
                                        <p:strVal val="visible"/>
                                      </p:to>
                                    </p:set>
                                    <p:animEffect transition="in" filter="fade">
                                      <p:cBhvr>
                                        <p:cTn id="32"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4"/>
          <p:cNvSpPr txBox="1"/>
          <p:nvPr/>
        </p:nvSpPr>
        <p:spPr>
          <a:xfrm>
            <a:off x="914400" y="2863400"/>
            <a:ext cx="12448200" cy="382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Using the internet as we get older</a:t>
            </a:r>
            <a:endParaRPr sz="6000">
              <a:solidFill>
                <a:schemeClr val="dk2"/>
              </a:solidFill>
              <a:latin typeface="Montserrat SemiBold"/>
              <a:ea typeface="Montserrat SemiBold"/>
              <a:cs typeface="Montserrat SemiBold"/>
              <a:sym typeface="Montserrat SemiBold"/>
            </a:endParaRPr>
          </a:p>
        </p:txBody>
      </p:sp>
      <p:sp>
        <p:nvSpPr>
          <p:cNvPr id="399" name="Google Shape;399;p44"/>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FFFFFF"/>
              </a:solidFill>
              <a:latin typeface="Montserrat Medium"/>
              <a:ea typeface="Montserrat Medium"/>
              <a:cs typeface="Montserrat Medium"/>
              <a:sym typeface="Montserrat Medium"/>
            </a:endParaRPr>
          </a:p>
        </p:txBody>
      </p:sp>
      <p:sp>
        <p:nvSpPr>
          <p:cNvPr id="400" name="Google Shape;400;p44"/>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16</a:t>
            </a:fld>
            <a:endParaRPr/>
          </a:p>
        </p:txBody>
      </p:sp>
      <p:pic>
        <p:nvPicPr>
          <p:cNvPr id="5" name="Picture 4">
            <a:extLst>
              <a:ext uri="{FF2B5EF4-FFF2-40B4-BE49-F238E27FC236}">
                <a16:creationId xmlns:a16="http://schemas.microsoft.com/office/drawing/2014/main" id="{9470EAF1-0393-4679-A30B-779E860E959E}"/>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406" name="Google Shape;406;p45"/>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might I use the internet as I get older?</a:t>
            </a:r>
            <a:endParaRPr>
              <a:solidFill>
                <a:schemeClr val="dk2"/>
              </a:solidFill>
            </a:endParaRPr>
          </a:p>
        </p:txBody>
      </p:sp>
      <p:sp>
        <p:nvSpPr>
          <p:cNvPr id="407" name="Google Shape;407;p45"/>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17</a:t>
            </a:fld>
            <a:endParaRPr/>
          </a:p>
        </p:txBody>
      </p:sp>
      <p:pic>
        <p:nvPicPr>
          <p:cNvPr id="408" name="Google Shape;408;p45"/>
          <p:cNvPicPr preferRelativeResize="0"/>
          <p:nvPr/>
        </p:nvPicPr>
        <p:blipFill>
          <a:blip r:embed="rId3">
            <a:alphaModFix/>
          </a:blip>
          <a:stretch>
            <a:fillRect/>
          </a:stretch>
        </p:blipFill>
        <p:spPr>
          <a:xfrm>
            <a:off x="2878500" y="3383550"/>
            <a:ext cx="4880125" cy="4086800"/>
          </a:xfrm>
          <a:prstGeom prst="rect">
            <a:avLst/>
          </a:prstGeom>
          <a:noFill/>
          <a:ln>
            <a:noFill/>
          </a:ln>
        </p:spPr>
      </p:pic>
      <p:pic>
        <p:nvPicPr>
          <p:cNvPr id="409" name="Google Shape;409;p45"/>
          <p:cNvPicPr preferRelativeResize="0"/>
          <p:nvPr/>
        </p:nvPicPr>
        <p:blipFill>
          <a:blip r:embed="rId4">
            <a:alphaModFix/>
          </a:blip>
          <a:stretch>
            <a:fillRect/>
          </a:stretch>
        </p:blipFill>
        <p:spPr>
          <a:xfrm>
            <a:off x="8603675" y="3623625"/>
            <a:ext cx="8099150" cy="3606651"/>
          </a:xfrm>
          <a:prstGeom prst="rect">
            <a:avLst/>
          </a:prstGeom>
          <a:noFill/>
          <a:ln>
            <a:noFill/>
          </a:ln>
        </p:spPr>
      </p:pic>
      <p:sp>
        <p:nvSpPr>
          <p:cNvPr id="410" name="Google Shape;410;p45"/>
          <p:cNvSpPr txBox="1"/>
          <p:nvPr/>
        </p:nvSpPr>
        <p:spPr>
          <a:xfrm>
            <a:off x="2850625" y="7659475"/>
            <a:ext cx="51063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Finding a job</a:t>
            </a:r>
            <a:endParaRPr sz="3000">
              <a:latin typeface="Montserrat"/>
              <a:ea typeface="Montserrat"/>
              <a:cs typeface="Montserrat"/>
              <a:sym typeface="Montserrat"/>
            </a:endParaRPr>
          </a:p>
        </p:txBody>
      </p:sp>
      <p:sp>
        <p:nvSpPr>
          <p:cNvPr id="411" name="Google Shape;411;p45"/>
          <p:cNvSpPr txBox="1"/>
          <p:nvPr/>
        </p:nvSpPr>
        <p:spPr>
          <a:xfrm>
            <a:off x="9943650" y="7659475"/>
            <a:ext cx="51063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Finding a course</a:t>
            </a:r>
            <a:endParaRPr sz="3000">
              <a:latin typeface="Montserrat"/>
              <a:ea typeface="Montserrat"/>
              <a:cs typeface="Montserrat"/>
              <a:sym typeface="Montserrat"/>
            </a:endParaRPr>
          </a:p>
        </p:txBody>
      </p:sp>
      <p:sp>
        <p:nvSpPr>
          <p:cNvPr id="412" name="Google Shape;412;p45"/>
          <p:cNvSpPr txBox="1"/>
          <p:nvPr/>
        </p:nvSpPr>
        <p:spPr>
          <a:xfrm>
            <a:off x="210125" y="8942675"/>
            <a:ext cx="18162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999999"/>
                </a:solidFill>
                <a:latin typeface="Montserrat"/>
                <a:ea typeface="Montserrat"/>
                <a:cs typeface="Montserrat"/>
                <a:sym typeface="Montserrat"/>
              </a:rPr>
              <a:t>Credit: Pixabay</a:t>
            </a:r>
            <a:endParaRPr>
              <a:solidFill>
                <a:srgbClr val="999999"/>
              </a:solidFill>
              <a:latin typeface="Montserrat"/>
              <a:ea typeface="Montserrat"/>
              <a:cs typeface="Montserrat"/>
              <a:sym typeface="Montserrat"/>
            </a:endParaRPr>
          </a:p>
        </p:txBody>
      </p:sp>
      <p:pic>
        <p:nvPicPr>
          <p:cNvPr id="10" name="Picture 9">
            <a:extLst>
              <a:ext uri="{FF2B5EF4-FFF2-40B4-BE49-F238E27FC236}">
                <a16:creationId xmlns:a16="http://schemas.microsoft.com/office/drawing/2014/main" id="{01FA43C0-426F-4DE9-B16E-902F35F2CED5}"/>
              </a:ext>
            </a:extLst>
          </p:cNvPr>
          <p:cNvPicPr>
            <a:picLocks noChangeAspect="1"/>
          </p:cNvPicPr>
          <p:nvPr/>
        </p:nvPicPr>
        <p:blipFill>
          <a:blip r:embed="rId5"/>
          <a:stretch>
            <a:fillRect/>
          </a:stretch>
        </p:blipFill>
        <p:spPr>
          <a:xfrm>
            <a:off x="17059706" y="8942675"/>
            <a:ext cx="1032597" cy="10325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6"/>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418" name="Google Shape;418;p46"/>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might I use the internet as I get older?</a:t>
            </a:r>
            <a:endParaRPr>
              <a:solidFill>
                <a:schemeClr val="dk2"/>
              </a:solidFill>
            </a:endParaRPr>
          </a:p>
        </p:txBody>
      </p:sp>
      <p:sp>
        <p:nvSpPr>
          <p:cNvPr id="419" name="Google Shape;419;p4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18</a:t>
            </a:fld>
            <a:endParaRPr/>
          </a:p>
        </p:txBody>
      </p:sp>
      <p:pic>
        <p:nvPicPr>
          <p:cNvPr id="420" name="Google Shape;420;p46"/>
          <p:cNvPicPr preferRelativeResize="0"/>
          <p:nvPr/>
        </p:nvPicPr>
        <p:blipFill>
          <a:blip r:embed="rId3">
            <a:alphaModFix/>
          </a:blip>
          <a:stretch>
            <a:fillRect/>
          </a:stretch>
        </p:blipFill>
        <p:spPr>
          <a:xfrm>
            <a:off x="2817200" y="2999350"/>
            <a:ext cx="4844125" cy="5066150"/>
          </a:xfrm>
          <a:prstGeom prst="rect">
            <a:avLst/>
          </a:prstGeom>
          <a:noFill/>
          <a:ln>
            <a:noFill/>
          </a:ln>
        </p:spPr>
      </p:pic>
      <p:pic>
        <p:nvPicPr>
          <p:cNvPr id="421" name="Google Shape;421;p46"/>
          <p:cNvPicPr preferRelativeResize="0"/>
          <p:nvPr/>
        </p:nvPicPr>
        <p:blipFill>
          <a:blip r:embed="rId4">
            <a:alphaModFix/>
          </a:blip>
          <a:stretch>
            <a:fillRect/>
          </a:stretch>
        </p:blipFill>
        <p:spPr>
          <a:xfrm>
            <a:off x="8278313" y="2773875"/>
            <a:ext cx="7937438" cy="5291626"/>
          </a:xfrm>
          <a:prstGeom prst="rect">
            <a:avLst/>
          </a:prstGeom>
          <a:noFill/>
          <a:ln>
            <a:noFill/>
          </a:ln>
        </p:spPr>
      </p:pic>
      <p:sp>
        <p:nvSpPr>
          <p:cNvPr id="422" name="Google Shape;422;p46"/>
          <p:cNvSpPr txBox="1"/>
          <p:nvPr/>
        </p:nvSpPr>
        <p:spPr>
          <a:xfrm>
            <a:off x="2817200" y="7857800"/>
            <a:ext cx="47304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Buying products</a:t>
            </a:r>
            <a:endParaRPr sz="3000">
              <a:latin typeface="Montserrat"/>
              <a:ea typeface="Montserrat"/>
              <a:cs typeface="Montserrat"/>
              <a:sym typeface="Montserrat"/>
            </a:endParaRPr>
          </a:p>
        </p:txBody>
      </p:sp>
      <p:sp>
        <p:nvSpPr>
          <p:cNvPr id="423" name="Google Shape;423;p46"/>
          <p:cNvSpPr txBox="1"/>
          <p:nvPr/>
        </p:nvSpPr>
        <p:spPr>
          <a:xfrm>
            <a:off x="9910225" y="7857800"/>
            <a:ext cx="51063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Selling products</a:t>
            </a:r>
            <a:endParaRPr sz="3000">
              <a:latin typeface="Montserrat"/>
              <a:ea typeface="Montserrat"/>
              <a:cs typeface="Montserrat"/>
              <a:sym typeface="Montserrat"/>
            </a:endParaRPr>
          </a:p>
        </p:txBody>
      </p:sp>
      <p:sp>
        <p:nvSpPr>
          <p:cNvPr id="424" name="Google Shape;424;p46"/>
          <p:cNvSpPr txBox="1"/>
          <p:nvPr/>
        </p:nvSpPr>
        <p:spPr>
          <a:xfrm>
            <a:off x="210125" y="8942675"/>
            <a:ext cx="18162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999999"/>
                </a:solidFill>
                <a:latin typeface="Montserrat"/>
                <a:ea typeface="Montserrat"/>
                <a:cs typeface="Montserrat"/>
                <a:sym typeface="Montserrat"/>
              </a:rPr>
              <a:t>Credit: Pixabay</a:t>
            </a:r>
            <a:endParaRPr>
              <a:solidFill>
                <a:srgbClr val="999999"/>
              </a:solidFill>
              <a:latin typeface="Montserrat"/>
              <a:ea typeface="Montserrat"/>
              <a:cs typeface="Montserrat"/>
              <a:sym typeface="Montserrat"/>
            </a:endParaRPr>
          </a:p>
        </p:txBody>
      </p:sp>
      <p:pic>
        <p:nvPicPr>
          <p:cNvPr id="10" name="Picture 9">
            <a:extLst>
              <a:ext uri="{FF2B5EF4-FFF2-40B4-BE49-F238E27FC236}">
                <a16:creationId xmlns:a16="http://schemas.microsoft.com/office/drawing/2014/main" id="{609CFCAA-3570-4CEE-BB11-F5C35B6C9BCF}"/>
              </a:ext>
            </a:extLst>
          </p:cNvPr>
          <p:cNvPicPr>
            <a:picLocks noChangeAspect="1"/>
          </p:cNvPicPr>
          <p:nvPr/>
        </p:nvPicPr>
        <p:blipFill>
          <a:blip r:embed="rId5"/>
          <a:stretch>
            <a:fillRect/>
          </a:stretch>
        </p:blipFill>
        <p:spPr>
          <a:xfrm>
            <a:off x="17059706" y="8942675"/>
            <a:ext cx="1032597" cy="10325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7"/>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430" name="Google Shape;430;p47"/>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might I use the internet as I get older?</a:t>
            </a:r>
            <a:endParaRPr>
              <a:solidFill>
                <a:schemeClr val="dk2"/>
              </a:solidFill>
            </a:endParaRPr>
          </a:p>
        </p:txBody>
      </p:sp>
      <p:sp>
        <p:nvSpPr>
          <p:cNvPr id="431" name="Google Shape;431;p47"/>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19</a:t>
            </a:fld>
            <a:endParaRPr/>
          </a:p>
        </p:txBody>
      </p:sp>
      <p:sp>
        <p:nvSpPr>
          <p:cNvPr id="432" name="Google Shape;432;p47"/>
          <p:cNvSpPr txBox="1"/>
          <p:nvPr/>
        </p:nvSpPr>
        <p:spPr>
          <a:xfrm>
            <a:off x="936800" y="7659500"/>
            <a:ext cx="47304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Applying for a passport</a:t>
            </a:r>
            <a:endParaRPr sz="3000">
              <a:latin typeface="Montserrat"/>
              <a:ea typeface="Montserrat"/>
              <a:cs typeface="Montserrat"/>
              <a:sym typeface="Montserrat"/>
            </a:endParaRPr>
          </a:p>
        </p:txBody>
      </p:sp>
      <p:sp>
        <p:nvSpPr>
          <p:cNvPr id="433" name="Google Shape;433;p47"/>
          <p:cNvSpPr txBox="1"/>
          <p:nvPr/>
        </p:nvSpPr>
        <p:spPr>
          <a:xfrm>
            <a:off x="13236775" y="7715275"/>
            <a:ext cx="45063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Registering to vote</a:t>
            </a:r>
            <a:endParaRPr sz="3000">
              <a:latin typeface="Montserrat"/>
              <a:ea typeface="Montserrat"/>
              <a:cs typeface="Montserrat"/>
              <a:sym typeface="Montserrat"/>
            </a:endParaRPr>
          </a:p>
        </p:txBody>
      </p:sp>
      <p:pic>
        <p:nvPicPr>
          <p:cNvPr id="434" name="Google Shape;434;p47"/>
          <p:cNvPicPr preferRelativeResize="0"/>
          <p:nvPr/>
        </p:nvPicPr>
        <p:blipFill>
          <a:blip r:embed="rId3">
            <a:alphaModFix/>
          </a:blip>
          <a:stretch>
            <a:fillRect/>
          </a:stretch>
        </p:blipFill>
        <p:spPr>
          <a:xfrm>
            <a:off x="7113226" y="3978475"/>
            <a:ext cx="4879551" cy="3044425"/>
          </a:xfrm>
          <a:prstGeom prst="rect">
            <a:avLst/>
          </a:prstGeom>
          <a:noFill/>
          <a:ln>
            <a:noFill/>
          </a:ln>
        </p:spPr>
      </p:pic>
      <p:pic>
        <p:nvPicPr>
          <p:cNvPr id="435" name="Google Shape;435;p47"/>
          <p:cNvPicPr preferRelativeResize="0"/>
          <p:nvPr/>
        </p:nvPicPr>
        <p:blipFill>
          <a:blip r:embed="rId4">
            <a:alphaModFix/>
          </a:blip>
          <a:stretch>
            <a:fillRect/>
          </a:stretch>
        </p:blipFill>
        <p:spPr>
          <a:xfrm>
            <a:off x="936800" y="3564625"/>
            <a:ext cx="4391025" cy="3743325"/>
          </a:xfrm>
          <a:prstGeom prst="rect">
            <a:avLst/>
          </a:prstGeom>
          <a:noFill/>
          <a:ln>
            <a:noFill/>
          </a:ln>
        </p:spPr>
      </p:pic>
      <p:pic>
        <p:nvPicPr>
          <p:cNvPr id="436" name="Google Shape;436;p47"/>
          <p:cNvPicPr preferRelativeResize="0"/>
          <p:nvPr/>
        </p:nvPicPr>
        <p:blipFill>
          <a:blip r:embed="rId5">
            <a:alphaModFix/>
          </a:blip>
          <a:stretch>
            <a:fillRect/>
          </a:stretch>
        </p:blipFill>
        <p:spPr>
          <a:xfrm>
            <a:off x="13778177" y="3606020"/>
            <a:ext cx="3726600" cy="3789342"/>
          </a:xfrm>
          <a:prstGeom prst="rect">
            <a:avLst/>
          </a:prstGeom>
          <a:noFill/>
          <a:ln>
            <a:noFill/>
          </a:ln>
        </p:spPr>
      </p:pic>
      <p:sp>
        <p:nvSpPr>
          <p:cNvPr id="437" name="Google Shape;437;p47"/>
          <p:cNvSpPr txBox="1"/>
          <p:nvPr/>
        </p:nvSpPr>
        <p:spPr>
          <a:xfrm>
            <a:off x="7274775" y="7715275"/>
            <a:ext cx="47304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Applying for a driver’s license</a:t>
            </a:r>
            <a:endParaRPr sz="3000">
              <a:latin typeface="Montserrat"/>
              <a:ea typeface="Montserrat"/>
              <a:cs typeface="Montserrat"/>
              <a:sym typeface="Montserrat"/>
            </a:endParaRPr>
          </a:p>
        </p:txBody>
      </p:sp>
      <p:sp>
        <p:nvSpPr>
          <p:cNvPr id="438" name="Google Shape;438;p47"/>
          <p:cNvSpPr txBox="1"/>
          <p:nvPr/>
        </p:nvSpPr>
        <p:spPr>
          <a:xfrm>
            <a:off x="210125" y="8942675"/>
            <a:ext cx="18162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999999"/>
                </a:solidFill>
                <a:latin typeface="Montserrat"/>
                <a:ea typeface="Montserrat"/>
                <a:cs typeface="Montserrat"/>
                <a:sym typeface="Montserrat"/>
              </a:rPr>
              <a:t>Credit: Pixabay</a:t>
            </a:r>
            <a:endParaRPr>
              <a:solidFill>
                <a:srgbClr val="999999"/>
              </a:solidFill>
              <a:latin typeface="Montserrat"/>
              <a:ea typeface="Montserrat"/>
              <a:cs typeface="Montserrat"/>
              <a:sym typeface="Montserrat"/>
            </a:endParaRPr>
          </a:p>
        </p:txBody>
      </p:sp>
      <p:pic>
        <p:nvPicPr>
          <p:cNvPr id="12" name="Picture 11">
            <a:extLst>
              <a:ext uri="{FF2B5EF4-FFF2-40B4-BE49-F238E27FC236}">
                <a16:creationId xmlns:a16="http://schemas.microsoft.com/office/drawing/2014/main" id="{F5A17BC9-58C5-4199-822D-6947B1AD62E5}"/>
              </a:ext>
            </a:extLst>
          </p:cNvPr>
          <p:cNvPicPr>
            <a:picLocks noChangeAspect="1"/>
          </p:cNvPicPr>
          <p:nvPr/>
        </p:nvPicPr>
        <p:blipFill>
          <a:blip r:embed="rId6"/>
          <a:stretch>
            <a:fillRect/>
          </a:stretch>
        </p:blipFill>
        <p:spPr>
          <a:xfrm>
            <a:off x="17059706" y="8942675"/>
            <a:ext cx="1032597" cy="10325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p:nvPr/>
        </p:nvSpPr>
        <p:spPr>
          <a:xfrm>
            <a:off x="918250" y="740600"/>
            <a:ext cx="13285200" cy="1111200"/>
          </a:xfrm>
          <a:prstGeom prst="rect">
            <a:avLst/>
          </a:prstGeom>
          <a:solidFill>
            <a:schemeClr val="accent6"/>
          </a:solid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GB" sz="4000" b="1">
                <a:solidFill>
                  <a:schemeClr val="lt1"/>
                </a:solidFill>
                <a:latin typeface="Montserrat"/>
                <a:ea typeface="Montserrat"/>
                <a:cs typeface="Montserrat"/>
                <a:sym typeface="Montserrat"/>
              </a:rPr>
              <a:t>Intro quiz                                                              </a:t>
            </a:r>
            <a:r>
              <a:rPr lang="en-GB" sz="4400" b="1">
                <a:solidFill>
                  <a:schemeClr val="lt1"/>
                </a:solidFill>
                <a:latin typeface="Montserrat"/>
                <a:ea typeface="Montserrat"/>
                <a:cs typeface="Montserrat"/>
                <a:sym typeface="Montserrat"/>
              </a:rPr>
              <a:t>✓</a:t>
            </a:r>
            <a:endParaRPr sz="4000" b="1">
              <a:solidFill>
                <a:schemeClr val="lt1"/>
              </a:solidFill>
              <a:latin typeface="Montserrat"/>
              <a:ea typeface="Montserrat"/>
              <a:cs typeface="Montserrat"/>
              <a:sym typeface="Montserrat"/>
            </a:endParaRPr>
          </a:p>
        </p:txBody>
      </p:sp>
      <p:sp>
        <p:nvSpPr>
          <p:cNvPr id="199" name="Google Shape;199;p30"/>
          <p:cNvSpPr txBox="1"/>
          <p:nvPr/>
        </p:nvSpPr>
        <p:spPr>
          <a:xfrm>
            <a:off x="918250" y="2515250"/>
            <a:ext cx="13285200" cy="1462200"/>
          </a:xfrm>
          <a:prstGeom prst="rect">
            <a:avLst/>
          </a:prstGeom>
          <a:solidFill>
            <a:schemeClr val="accent4"/>
          </a:solid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GB" sz="4000" b="1">
                <a:solidFill>
                  <a:schemeClr val="lt1"/>
                </a:solidFill>
                <a:latin typeface="Montserrat"/>
                <a:ea typeface="Montserrat"/>
                <a:cs typeface="Montserrat"/>
                <a:sym typeface="Montserrat"/>
              </a:rPr>
              <a:t>What positive opportunities are there to being online?</a:t>
            </a:r>
            <a:endParaRPr sz="4000" b="1">
              <a:solidFill>
                <a:schemeClr val="lt1"/>
              </a:solidFill>
              <a:latin typeface="Montserrat"/>
              <a:ea typeface="Montserrat"/>
              <a:cs typeface="Montserrat"/>
              <a:sym typeface="Montserrat"/>
            </a:endParaRPr>
          </a:p>
        </p:txBody>
      </p:sp>
      <p:sp>
        <p:nvSpPr>
          <p:cNvPr id="200" name="Google Shape;200;p30"/>
          <p:cNvSpPr txBox="1"/>
          <p:nvPr/>
        </p:nvSpPr>
        <p:spPr>
          <a:xfrm>
            <a:off x="917950" y="4640900"/>
            <a:ext cx="13285200" cy="1111200"/>
          </a:xfrm>
          <a:prstGeom prst="rect">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30000"/>
              </a:lnSpc>
              <a:spcBef>
                <a:spcPts val="0"/>
              </a:spcBef>
              <a:spcAft>
                <a:spcPts val="0"/>
              </a:spcAft>
              <a:buNone/>
            </a:pPr>
            <a:r>
              <a:rPr lang="en-GB" sz="4000" b="1">
                <a:solidFill>
                  <a:srgbClr val="FFFFFF"/>
                </a:solidFill>
                <a:latin typeface="Montserrat"/>
                <a:ea typeface="Montserrat"/>
                <a:cs typeface="Montserrat"/>
                <a:sym typeface="Montserrat"/>
              </a:rPr>
              <a:t>How might we use the Internet as we get older?</a:t>
            </a:r>
            <a:endParaRPr sz="4000" b="1">
              <a:solidFill>
                <a:srgbClr val="FFFFFF"/>
              </a:solidFill>
              <a:latin typeface="Montserrat"/>
              <a:ea typeface="Montserrat"/>
              <a:cs typeface="Montserrat"/>
              <a:sym typeface="Montserrat"/>
            </a:endParaRPr>
          </a:p>
        </p:txBody>
      </p:sp>
      <p:sp>
        <p:nvSpPr>
          <p:cNvPr id="201" name="Google Shape;201;p30"/>
          <p:cNvSpPr txBox="1"/>
          <p:nvPr/>
        </p:nvSpPr>
        <p:spPr>
          <a:xfrm>
            <a:off x="918250" y="6377375"/>
            <a:ext cx="13285200" cy="1111200"/>
          </a:xfrm>
          <a:prstGeom prst="rect">
            <a:avLst/>
          </a:prstGeom>
          <a:solidFill>
            <a:srgbClr val="008237"/>
          </a:solid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GB" sz="3800" b="1">
                <a:solidFill>
                  <a:srgbClr val="FFFFFF"/>
                </a:solidFill>
                <a:latin typeface="Montserrat"/>
                <a:ea typeface="Montserrat"/>
                <a:cs typeface="Montserrat"/>
                <a:sym typeface="Montserrat"/>
              </a:rPr>
              <a:t>Reflection</a:t>
            </a:r>
            <a:endParaRPr sz="3800" b="1">
              <a:solidFill>
                <a:srgbClr val="FFFFFF"/>
              </a:solidFill>
              <a:latin typeface="Montserrat"/>
              <a:ea typeface="Montserrat"/>
              <a:cs typeface="Montserrat"/>
              <a:sym typeface="Montserrat"/>
            </a:endParaRPr>
          </a:p>
        </p:txBody>
      </p:sp>
      <p:sp>
        <p:nvSpPr>
          <p:cNvPr id="202" name="Google Shape;202;p30"/>
          <p:cNvSpPr txBox="1"/>
          <p:nvPr/>
        </p:nvSpPr>
        <p:spPr>
          <a:xfrm>
            <a:off x="918250" y="8113850"/>
            <a:ext cx="13285200" cy="1111200"/>
          </a:xfrm>
          <a:prstGeom prst="rect">
            <a:avLst/>
          </a:prstGeom>
          <a:solidFill>
            <a:schemeClr val="accent5"/>
          </a:solid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GB" sz="4000" b="1">
                <a:solidFill>
                  <a:srgbClr val="FFFFFF"/>
                </a:solidFill>
                <a:latin typeface="Montserrat"/>
                <a:ea typeface="Montserrat"/>
                <a:cs typeface="Montserrat"/>
                <a:sym typeface="Montserrat"/>
              </a:rPr>
              <a:t>Exit quiz</a:t>
            </a:r>
            <a:endParaRPr sz="4000" b="1">
              <a:solidFill>
                <a:srgbClr val="FFFFFF"/>
              </a:solidFill>
              <a:latin typeface="Montserrat"/>
              <a:ea typeface="Montserrat"/>
              <a:cs typeface="Montserrat"/>
              <a:sym typeface="Montserrat"/>
            </a:endParaRPr>
          </a:p>
        </p:txBody>
      </p:sp>
      <p:cxnSp>
        <p:nvCxnSpPr>
          <p:cNvPr id="203" name="Google Shape;203;p30"/>
          <p:cNvCxnSpPr>
            <a:stCxn id="198" idx="2"/>
            <a:endCxn id="199" idx="0"/>
          </p:cNvCxnSpPr>
          <p:nvPr/>
        </p:nvCxnSpPr>
        <p:spPr>
          <a:xfrm>
            <a:off x="7560850" y="1851800"/>
            <a:ext cx="0" cy="663600"/>
          </a:xfrm>
          <a:prstGeom prst="straightConnector1">
            <a:avLst/>
          </a:prstGeom>
          <a:noFill/>
          <a:ln w="28575" cap="flat" cmpd="sng">
            <a:solidFill>
              <a:srgbClr val="434343"/>
            </a:solidFill>
            <a:prstDash val="solid"/>
            <a:round/>
            <a:headEnd type="none" w="med" len="med"/>
            <a:tailEnd type="triangle" w="med" len="med"/>
          </a:ln>
        </p:spPr>
      </p:cxnSp>
      <p:cxnSp>
        <p:nvCxnSpPr>
          <p:cNvPr id="204" name="Google Shape;204;p30"/>
          <p:cNvCxnSpPr>
            <a:stCxn id="199" idx="2"/>
            <a:endCxn id="200" idx="0"/>
          </p:cNvCxnSpPr>
          <p:nvPr/>
        </p:nvCxnSpPr>
        <p:spPr>
          <a:xfrm flipH="1">
            <a:off x="7560550" y="3977450"/>
            <a:ext cx="300" cy="663600"/>
          </a:xfrm>
          <a:prstGeom prst="straightConnector1">
            <a:avLst/>
          </a:prstGeom>
          <a:noFill/>
          <a:ln w="28575" cap="flat" cmpd="sng">
            <a:solidFill>
              <a:srgbClr val="434343"/>
            </a:solidFill>
            <a:prstDash val="solid"/>
            <a:round/>
            <a:headEnd type="none" w="med" len="med"/>
            <a:tailEnd type="triangle" w="med" len="med"/>
          </a:ln>
        </p:spPr>
      </p:cxnSp>
      <p:cxnSp>
        <p:nvCxnSpPr>
          <p:cNvPr id="205" name="Google Shape;205;p30"/>
          <p:cNvCxnSpPr>
            <a:stCxn id="200" idx="2"/>
            <a:endCxn id="201" idx="0"/>
          </p:cNvCxnSpPr>
          <p:nvPr/>
        </p:nvCxnSpPr>
        <p:spPr>
          <a:xfrm>
            <a:off x="7560550" y="5752100"/>
            <a:ext cx="300" cy="625200"/>
          </a:xfrm>
          <a:prstGeom prst="straightConnector1">
            <a:avLst/>
          </a:prstGeom>
          <a:noFill/>
          <a:ln w="28575" cap="flat" cmpd="sng">
            <a:solidFill>
              <a:srgbClr val="434343"/>
            </a:solidFill>
            <a:prstDash val="solid"/>
            <a:round/>
            <a:headEnd type="none" w="med" len="med"/>
            <a:tailEnd type="triangle" w="med" len="med"/>
          </a:ln>
        </p:spPr>
      </p:cxnSp>
      <p:cxnSp>
        <p:nvCxnSpPr>
          <p:cNvPr id="206" name="Google Shape;206;p30"/>
          <p:cNvCxnSpPr>
            <a:stCxn id="201" idx="2"/>
            <a:endCxn id="202" idx="0"/>
          </p:cNvCxnSpPr>
          <p:nvPr/>
        </p:nvCxnSpPr>
        <p:spPr>
          <a:xfrm>
            <a:off x="7560850" y="7488575"/>
            <a:ext cx="0" cy="625200"/>
          </a:xfrm>
          <a:prstGeom prst="straightConnector1">
            <a:avLst/>
          </a:prstGeom>
          <a:noFill/>
          <a:ln w="28575" cap="flat" cmpd="sng">
            <a:solidFill>
              <a:srgbClr val="434343"/>
            </a:solidFill>
            <a:prstDash val="solid"/>
            <a:round/>
            <a:headEnd type="none" w="med" len="med"/>
            <a:tailEnd type="triangle" w="med" len="med"/>
          </a:ln>
        </p:spPr>
      </p:cxnSp>
      <p:pic>
        <p:nvPicPr>
          <p:cNvPr id="12" name="Picture 11">
            <a:extLst>
              <a:ext uri="{FF2B5EF4-FFF2-40B4-BE49-F238E27FC236}">
                <a16:creationId xmlns:a16="http://schemas.microsoft.com/office/drawing/2014/main" id="{5B7E8FF1-4959-4806-9FC6-E8AC84455725}"/>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444" name="Google Shape;444;p48"/>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might I use the internet as I get older?</a:t>
            </a:r>
            <a:endParaRPr>
              <a:solidFill>
                <a:schemeClr val="dk2"/>
              </a:solidFill>
            </a:endParaRPr>
          </a:p>
        </p:txBody>
      </p:sp>
      <p:sp>
        <p:nvSpPr>
          <p:cNvPr id="445" name="Google Shape;445;p48"/>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20</a:t>
            </a:fld>
            <a:endParaRPr/>
          </a:p>
        </p:txBody>
      </p:sp>
      <p:sp>
        <p:nvSpPr>
          <p:cNvPr id="446" name="Google Shape;446;p48"/>
          <p:cNvSpPr txBox="1"/>
          <p:nvPr/>
        </p:nvSpPr>
        <p:spPr>
          <a:xfrm>
            <a:off x="936800" y="7659500"/>
            <a:ext cx="47304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To access entertainment</a:t>
            </a:r>
            <a:endParaRPr sz="3000">
              <a:latin typeface="Montserrat"/>
              <a:ea typeface="Montserrat"/>
              <a:cs typeface="Montserrat"/>
              <a:sym typeface="Montserrat"/>
            </a:endParaRPr>
          </a:p>
        </p:txBody>
      </p:sp>
      <p:sp>
        <p:nvSpPr>
          <p:cNvPr id="447" name="Google Shape;447;p48"/>
          <p:cNvSpPr txBox="1"/>
          <p:nvPr/>
        </p:nvSpPr>
        <p:spPr>
          <a:xfrm>
            <a:off x="12889725" y="7715275"/>
            <a:ext cx="48534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Relaxation, exercise and learning new skills</a:t>
            </a:r>
            <a:endParaRPr sz="3000">
              <a:latin typeface="Montserrat"/>
              <a:ea typeface="Montserrat"/>
              <a:cs typeface="Montserrat"/>
              <a:sym typeface="Montserrat"/>
            </a:endParaRPr>
          </a:p>
        </p:txBody>
      </p:sp>
      <p:sp>
        <p:nvSpPr>
          <p:cNvPr id="448" name="Google Shape;448;p48"/>
          <p:cNvSpPr txBox="1"/>
          <p:nvPr/>
        </p:nvSpPr>
        <p:spPr>
          <a:xfrm>
            <a:off x="6913263" y="7715275"/>
            <a:ext cx="4730400" cy="11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Montserrat"/>
                <a:ea typeface="Montserrat"/>
                <a:cs typeface="Montserrat"/>
                <a:sym typeface="Montserrat"/>
              </a:rPr>
              <a:t>Publishing information, e.g. in a blog</a:t>
            </a:r>
            <a:endParaRPr sz="3000">
              <a:latin typeface="Montserrat"/>
              <a:ea typeface="Montserrat"/>
              <a:cs typeface="Montserrat"/>
              <a:sym typeface="Montserrat"/>
            </a:endParaRPr>
          </a:p>
        </p:txBody>
      </p:sp>
      <p:pic>
        <p:nvPicPr>
          <p:cNvPr id="449" name="Google Shape;449;p48"/>
          <p:cNvPicPr preferRelativeResize="0"/>
          <p:nvPr/>
        </p:nvPicPr>
        <p:blipFill rotWithShape="1">
          <a:blip r:embed="rId3">
            <a:alphaModFix/>
          </a:blip>
          <a:srcRect l="11507" r="11515"/>
          <a:stretch/>
        </p:blipFill>
        <p:spPr>
          <a:xfrm>
            <a:off x="6878150" y="3241650"/>
            <a:ext cx="4730400" cy="4267776"/>
          </a:xfrm>
          <a:prstGeom prst="rect">
            <a:avLst/>
          </a:prstGeom>
          <a:noFill/>
          <a:ln>
            <a:noFill/>
          </a:ln>
        </p:spPr>
      </p:pic>
      <p:pic>
        <p:nvPicPr>
          <p:cNvPr id="450" name="Google Shape;450;p48"/>
          <p:cNvPicPr preferRelativeResize="0"/>
          <p:nvPr/>
        </p:nvPicPr>
        <p:blipFill>
          <a:blip r:embed="rId4">
            <a:alphaModFix/>
          </a:blip>
          <a:stretch>
            <a:fillRect/>
          </a:stretch>
        </p:blipFill>
        <p:spPr>
          <a:xfrm>
            <a:off x="1620763" y="2983275"/>
            <a:ext cx="3613261" cy="4526150"/>
          </a:xfrm>
          <a:prstGeom prst="rect">
            <a:avLst/>
          </a:prstGeom>
          <a:noFill/>
          <a:ln>
            <a:noFill/>
          </a:ln>
        </p:spPr>
      </p:pic>
      <p:pic>
        <p:nvPicPr>
          <p:cNvPr id="451" name="Google Shape;451;p48"/>
          <p:cNvPicPr preferRelativeResize="0"/>
          <p:nvPr/>
        </p:nvPicPr>
        <p:blipFill>
          <a:blip r:embed="rId5">
            <a:alphaModFix/>
          </a:blip>
          <a:stretch>
            <a:fillRect/>
          </a:stretch>
        </p:blipFill>
        <p:spPr>
          <a:xfrm>
            <a:off x="12889725" y="3552679"/>
            <a:ext cx="4506300" cy="3956735"/>
          </a:xfrm>
          <a:prstGeom prst="rect">
            <a:avLst/>
          </a:prstGeom>
          <a:noFill/>
          <a:ln>
            <a:noFill/>
          </a:ln>
        </p:spPr>
      </p:pic>
      <p:sp>
        <p:nvSpPr>
          <p:cNvPr id="452" name="Google Shape;452;p48"/>
          <p:cNvSpPr txBox="1"/>
          <p:nvPr/>
        </p:nvSpPr>
        <p:spPr>
          <a:xfrm>
            <a:off x="210125" y="8942675"/>
            <a:ext cx="18162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999999"/>
                </a:solidFill>
                <a:latin typeface="Montserrat"/>
                <a:ea typeface="Montserrat"/>
                <a:cs typeface="Montserrat"/>
                <a:sym typeface="Montserrat"/>
              </a:rPr>
              <a:t>Credit: Pixabay</a:t>
            </a:r>
            <a:endParaRPr>
              <a:solidFill>
                <a:srgbClr val="999999"/>
              </a:solidFill>
              <a:latin typeface="Montserrat"/>
              <a:ea typeface="Montserrat"/>
              <a:cs typeface="Montserrat"/>
              <a:sym typeface="Montserrat"/>
            </a:endParaRPr>
          </a:p>
        </p:txBody>
      </p:sp>
      <p:pic>
        <p:nvPicPr>
          <p:cNvPr id="12" name="Picture 11">
            <a:extLst>
              <a:ext uri="{FF2B5EF4-FFF2-40B4-BE49-F238E27FC236}">
                <a16:creationId xmlns:a16="http://schemas.microsoft.com/office/drawing/2014/main" id="{67F3519B-8129-41C4-835F-4630097B34CD}"/>
              </a:ext>
            </a:extLst>
          </p:cNvPr>
          <p:cNvPicPr>
            <a:picLocks noChangeAspect="1"/>
          </p:cNvPicPr>
          <p:nvPr/>
        </p:nvPicPr>
        <p:blipFill>
          <a:blip r:embed="rId6"/>
          <a:stretch>
            <a:fillRect/>
          </a:stretch>
        </p:blipFill>
        <p:spPr>
          <a:xfrm>
            <a:off x="17059706" y="8942675"/>
            <a:ext cx="1032597" cy="10325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9"/>
          <p:cNvSpPr txBox="1">
            <a:spLocks noGrp="1"/>
          </p:cNvSpPr>
          <p:nvPr>
            <p:ph type="subTitle" idx="1"/>
          </p:nvPr>
        </p:nvSpPr>
        <p:spPr>
          <a:xfrm>
            <a:off x="917950" y="694950"/>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3</a:t>
            </a:r>
            <a:endParaRPr sz="3500" b="1" dirty="0">
              <a:latin typeface="Montserrat"/>
              <a:ea typeface="Montserrat"/>
              <a:cs typeface="Montserrat"/>
              <a:sym typeface="Montserrat"/>
            </a:endParaRPr>
          </a:p>
        </p:txBody>
      </p:sp>
      <p:sp>
        <p:nvSpPr>
          <p:cNvPr id="458" name="Google Shape;458;p49"/>
          <p:cNvSpPr txBox="1">
            <a:spLocks noGrp="1"/>
          </p:cNvSpPr>
          <p:nvPr>
            <p:ph type="body" idx="3"/>
          </p:nvPr>
        </p:nvSpPr>
        <p:spPr>
          <a:xfrm>
            <a:off x="917950" y="2199450"/>
            <a:ext cx="6964500" cy="3030900"/>
          </a:xfrm>
          <a:prstGeom prst="rect">
            <a:avLst/>
          </a:prstGeom>
        </p:spPr>
        <p:txBody>
          <a:bodyPr spcFirstLastPara="1" wrap="square" lIns="0" tIns="0" rIns="0" bIns="0" anchor="t" anchorCtr="0">
            <a:noAutofit/>
          </a:bodyPr>
          <a:lstStyle/>
          <a:p>
            <a:pPr marL="457200" lvl="0" indent="-450850" algn="l" rtl="0">
              <a:spcBef>
                <a:spcPts val="0"/>
              </a:spcBef>
              <a:spcAft>
                <a:spcPts val="0"/>
              </a:spcAft>
              <a:buSzPts val="3500"/>
              <a:buChar char="●"/>
            </a:pPr>
            <a:r>
              <a:rPr lang="en-GB" sz="3500"/>
              <a:t>Why might an adult choose to use a online platform to complete forms, as opposed to a paper forms?</a:t>
            </a:r>
            <a:endParaRPr sz="3500"/>
          </a:p>
        </p:txBody>
      </p:sp>
      <p:sp>
        <p:nvSpPr>
          <p:cNvPr id="459" name="Google Shape;459;p49"/>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21</a:t>
            </a:fld>
            <a:endParaRPr/>
          </a:p>
        </p:txBody>
      </p:sp>
      <p:sp>
        <p:nvSpPr>
          <p:cNvPr id="460" name="Google Shape;460;p49"/>
          <p:cNvSpPr txBox="1"/>
          <p:nvPr/>
        </p:nvSpPr>
        <p:spPr>
          <a:xfrm>
            <a:off x="8466450" y="4685713"/>
            <a:ext cx="5439600" cy="11058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Job applications</a:t>
            </a:r>
            <a:endParaRPr sz="2700">
              <a:solidFill>
                <a:schemeClr val="lt1"/>
              </a:solidFill>
              <a:latin typeface="Montserrat"/>
              <a:ea typeface="Montserrat"/>
              <a:cs typeface="Montserrat"/>
              <a:sym typeface="Montserrat"/>
            </a:endParaRPr>
          </a:p>
        </p:txBody>
      </p:sp>
      <p:sp>
        <p:nvSpPr>
          <p:cNvPr id="461" name="Google Shape;461;p49"/>
          <p:cNvSpPr txBox="1"/>
          <p:nvPr/>
        </p:nvSpPr>
        <p:spPr>
          <a:xfrm>
            <a:off x="8466450" y="3390600"/>
            <a:ext cx="5439600" cy="11058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Driver’s licence application</a:t>
            </a:r>
            <a:endParaRPr sz="2700">
              <a:solidFill>
                <a:schemeClr val="lt1"/>
              </a:solidFill>
              <a:latin typeface="Montserrat"/>
              <a:ea typeface="Montserrat"/>
              <a:cs typeface="Montserrat"/>
              <a:sym typeface="Montserrat"/>
            </a:endParaRPr>
          </a:p>
        </p:txBody>
      </p:sp>
      <p:sp>
        <p:nvSpPr>
          <p:cNvPr id="462" name="Google Shape;462;p49"/>
          <p:cNvSpPr txBox="1"/>
          <p:nvPr/>
        </p:nvSpPr>
        <p:spPr>
          <a:xfrm>
            <a:off x="8466450" y="2050725"/>
            <a:ext cx="5439600" cy="11058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Passport application</a:t>
            </a:r>
            <a:endParaRPr sz="2700">
              <a:solidFill>
                <a:schemeClr val="lt1"/>
              </a:solidFill>
              <a:latin typeface="Montserrat"/>
              <a:ea typeface="Montserrat"/>
              <a:cs typeface="Montserrat"/>
              <a:sym typeface="Montserrat"/>
            </a:endParaRPr>
          </a:p>
        </p:txBody>
      </p:sp>
      <p:sp>
        <p:nvSpPr>
          <p:cNvPr id="463" name="Google Shape;463;p49"/>
          <p:cNvSpPr txBox="1"/>
          <p:nvPr/>
        </p:nvSpPr>
        <p:spPr>
          <a:xfrm>
            <a:off x="8466450" y="6003227"/>
            <a:ext cx="5439600" cy="11058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School applications</a:t>
            </a:r>
            <a:endParaRPr sz="2700">
              <a:solidFill>
                <a:schemeClr val="lt1"/>
              </a:solidFill>
              <a:latin typeface="Montserrat"/>
              <a:ea typeface="Montserrat"/>
              <a:cs typeface="Montserrat"/>
              <a:sym typeface="Montserrat"/>
            </a:endParaRPr>
          </a:p>
        </p:txBody>
      </p:sp>
      <p:sp>
        <p:nvSpPr>
          <p:cNvPr id="464" name="Google Shape;464;p49"/>
          <p:cNvSpPr txBox="1"/>
          <p:nvPr/>
        </p:nvSpPr>
        <p:spPr>
          <a:xfrm>
            <a:off x="8466450" y="7356725"/>
            <a:ext cx="5439600" cy="11058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chemeClr val="lt1"/>
                </a:solidFill>
                <a:latin typeface="Montserrat"/>
                <a:ea typeface="Montserrat"/>
                <a:cs typeface="Montserrat"/>
                <a:sym typeface="Montserrat"/>
              </a:rPr>
              <a:t>Voter registration form</a:t>
            </a:r>
            <a:endParaRPr sz="2700">
              <a:solidFill>
                <a:schemeClr val="lt1"/>
              </a:solidFill>
              <a:latin typeface="Montserrat"/>
              <a:ea typeface="Montserrat"/>
              <a:cs typeface="Montserrat"/>
              <a:sym typeface="Montserrat"/>
            </a:endParaRPr>
          </a:p>
          <a:p>
            <a:pPr marL="0" lvl="0" indent="0" algn="l" rtl="0">
              <a:spcBef>
                <a:spcPts val="0"/>
              </a:spcBef>
              <a:spcAft>
                <a:spcPts val="0"/>
              </a:spcAft>
              <a:buNone/>
            </a:pPr>
            <a:endParaRPr sz="2700">
              <a:solidFill>
                <a:schemeClr val="lt1"/>
              </a:solidFill>
              <a:latin typeface="Montserrat"/>
              <a:ea typeface="Montserrat"/>
              <a:cs typeface="Montserrat"/>
              <a:sym typeface="Montserrat"/>
            </a:endParaRPr>
          </a:p>
        </p:txBody>
      </p:sp>
      <p:sp>
        <p:nvSpPr>
          <p:cNvPr id="465" name="Google Shape;465;p49"/>
          <p:cNvSpPr txBox="1"/>
          <p:nvPr/>
        </p:nvSpPr>
        <p:spPr>
          <a:xfrm>
            <a:off x="769225" y="5056125"/>
            <a:ext cx="5439600" cy="3000000"/>
          </a:xfrm>
          <a:prstGeom prst="rect">
            <a:avLst/>
          </a:prstGeom>
          <a:noFill/>
          <a:ln>
            <a:noFill/>
          </a:ln>
        </p:spPr>
        <p:txBody>
          <a:bodyPr spcFirstLastPara="1" wrap="square" lIns="91425" tIns="91425" rIns="91425" bIns="91425" anchor="t" anchorCtr="0">
            <a:noAutofit/>
          </a:bodyPr>
          <a:lstStyle/>
          <a:p>
            <a:pPr marL="457200" lvl="0"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Think about:</a:t>
            </a:r>
            <a:endParaRPr sz="3500">
              <a:solidFill>
                <a:schemeClr val="dk2"/>
              </a:solidFill>
              <a:latin typeface="Montserrat"/>
              <a:ea typeface="Montserrat"/>
              <a:cs typeface="Montserrat"/>
              <a:sym typeface="Montserrat"/>
            </a:endParaRPr>
          </a:p>
          <a:p>
            <a:pPr marL="914400" lvl="1"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Time.</a:t>
            </a:r>
            <a:endParaRPr sz="3500">
              <a:solidFill>
                <a:schemeClr val="dk2"/>
              </a:solidFill>
              <a:latin typeface="Montserrat"/>
              <a:ea typeface="Montserrat"/>
              <a:cs typeface="Montserrat"/>
              <a:sym typeface="Montserrat"/>
            </a:endParaRPr>
          </a:p>
          <a:p>
            <a:pPr marL="914400" lvl="1"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Ease of access.</a:t>
            </a:r>
            <a:endParaRPr sz="3500">
              <a:solidFill>
                <a:schemeClr val="dk2"/>
              </a:solidFill>
              <a:latin typeface="Montserrat"/>
              <a:ea typeface="Montserrat"/>
              <a:cs typeface="Montserrat"/>
              <a:sym typeface="Montserrat"/>
            </a:endParaRPr>
          </a:p>
          <a:p>
            <a:pPr marL="914400" lvl="1"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Autofill options.</a:t>
            </a:r>
            <a:endParaRPr/>
          </a:p>
        </p:txBody>
      </p:sp>
      <p:pic>
        <p:nvPicPr>
          <p:cNvPr id="11" name="Picture 10">
            <a:extLst>
              <a:ext uri="{FF2B5EF4-FFF2-40B4-BE49-F238E27FC236}">
                <a16:creationId xmlns:a16="http://schemas.microsoft.com/office/drawing/2014/main" id="{A9318F87-B726-41DD-A538-DBFE165E356B}"/>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12" name="Google Shape;220;p32">
            <a:extLst>
              <a:ext uri="{FF2B5EF4-FFF2-40B4-BE49-F238E27FC236}">
                <a16:creationId xmlns:a16="http://schemas.microsoft.com/office/drawing/2014/main" id="{BEFC6BD7-9770-4F3F-B54E-5BE2249F81E0}"/>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1"/>
          <p:cNvSpPr txBox="1">
            <a:spLocks noGrp="1"/>
          </p:cNvSpPr>
          <p:nvPr>
            <p:ph type="subTitle" idx="1"/>
          </p:nvPr>
        </p:nvSpPr>
        <p:spPr>
          <a:xfrm>
            <a:off x="917950" y="1438575"/>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3 - feedback</a:t>
            </a:r>
            <a:endParaRPr sz="3500" b="1" dirty="0">
              <a:latin typeface="Montserrat"/>
              <a:ea typeface="Montserrat"/>
              <a:cs typeface="Montserrat"/>
              <a:sym typeface="Montserrat"/>
            </a:endParaRPr>
          </a:p>
        </p:txBody>
      </p:sp>
      <p:sp>
        <p:nvSpPr>
          <p:cNvPr id="482" name="Google Shape;482;p51"/>
          <p:cNvSpPr txBox="1">
            <a:spLocks noGrp="1"/>
          </p:cNvSpPr>
          <p:nvPr>
            <p:ph type="body" idx="3"/>
          </p:nvPr>
        </p:nvSpPr>
        <p:spPr>
          <a:xfrm>
            <a:off x="917950" y="2999350"/>
            <a:ext cx="16731000" cy="694200"/>
          </a:xfrm>
          <a:prstGeom prst="rect">
            <a:avLst/>
          </a:prstGeom>
        </p:spPr>
        <p:txBody>
          <a:bodyPr spcFirstLastPara="1" wrap="square" lIns="0" tIns="0" rIns="0" bIns="0" anchor="t" anchorCtr="0">
            <a:noAutofit/>
          </a:bodyPr>
          <a:lstStyle/>
          <a:p>
            <a:pPr marL="457200" lvl="0" indent="-450850" algn="l" rtl="0">
              <a:spcBef>
                <a:spcPts val="0"/>
              </a:spcBef>
              <a:spcAft>
                <a:spcPts val="0"/>
              </a:spcAft>
              <a:buSzPts val="3500"/>
              <a:buChar char="●"/>
            </a:pPr>
            <a:r>
              <a:rPr lang="en-GB" sz="3500" dirty="0">
                <a:solidFill>
                  <a:schemeClr val="dk2"/>
                </a:solidFill>
                <a:latin typeface="Montserrat"/>
                <a:ea typeface="Montserrat"/>
                <a:cs typeface="Montserrat"/>
              </a:rPr>
              <a:t>You don’t need to go into a branch/office to collect the forms.</a:t>
            </a:r>
            <a:endParaRPr sz="3500" dirty="0">
              <a:solidFill>
                <a:schemeClr val="dk2"/>
              </a:solidFill>
              <a:latin typeface="Montserrat"/>
              <a:ea typeface="Montserrat"/>
              <a:cs typeface="Montserrat"/>
            </a:endParaRPr>
          </a:p>
        </p:txBody>
      </p:sp>
      <p:sp>
        <p:nvSpPr>
          <p:cNvPr id="483" name="Google Shape;483;p51"/>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22</a:t>
            </a:fld>
            <a:endParaRPr/>
          </a:p>
        </p:txBody>
      </p:sp>
      <p:sp>
        <p:nvSpPr>
          <p:cNvPr id="484" name="Google Shape;484;p51"/>
          <p:cNvSpPr txBox="1"/>
          <p:nvPr/>
        </p:nvSpPr>
        <p:spPr>
          <a:xfrm>
            <a:off x="801075" y="3693550"/>
            <a:ext cx="15740400" cy="1561500"/>
          </a:xfrm>
          <a:prstGeom prst="rect">
            <a:avLst/>
          </a:prstGeom>
          <a:noFill/>
          <a:ln>
            <a:noFill/>
          </a:ln>
        </p:spPr>
        <p:txBody>
          <a:bodyPr spcFirstLastPara="1" wrap="square" lIns="91425" tIns="91425" rIns="91425" bIns="91425" anchor="t" anchorCtr="0">
            <a:noAutofit/>
          </a:bodyPr>
          <a:lstStyle/>
          <a:p>
            <a:pPr marL="457200" lvl="0" indent="-450850" algn="l" rtl="0">
              <a:lnSpc>
                <a:spcPct val="130000"/>
              </a:lnSpc>
              <a:spcBef>
                <a:spcPts val="0"/>
              </a:spcBef>
              <a:spcAft>
                <a:spcPts val="0"/>
              </a:spcAft>
              <a:buClr>
                <a:schemeClr val="dk2"/>
              </a:buClr>
              <a:buSzPts val="3500"/>
              <a:buFont typeface="Montserrat"/>
              <a:buChar char="●"/>
            </a:pPr>
            <a:r>
              <a:rPr lang="en-GB" sz="3500" dirty="0">
                <a:solidFill>
                  <a:schemeClr val="dk2"/>
                </a:solidFill>
                <a:latin typeface="Montserrat"/>
                <a:ea typeface="Montserrat"/>
                <a:cs typeface="Montserrat"/>
                <a:sym typeface="Montserrat"/>
              </a:rPr>
              <a:t>It is quicker to receive and send the application. You can also ask for a read receipt to check that it has arrived.</a:t>
            </a:r>
            <a:endParaRPr dirty="0"/>
          </a:p>
        </p:txBody>
      </p:sp>
      <p:sp>
        <p:nvSpPr>
          <p:cNvPr id="485" name="Google Shape;485;p51"/>
          <p:cNvSpPr txBox="1"/>
          <p:nvPr/>
        </p:nvSpPr>
        <p:spPr>
          <a:xfrm>
            <a:off x="801075" y="5140100"/>
            <a:ext cx="16541400" cy="1561500"/>
          </a:xfrm>
          <a:prstGeom prst="rect">
            <a:avLst/>
          </a:prstGeom>
          <a:noFill/>
          <a:ln>
            <a:noFill/>
          </a:ln>
        </p:spPr>
        <p:txBody>
          <a:bodyPr spcFirstLastPara="1" wrap="square" lIns="91425" tIns="91425" rIns="91425" bIns="91425" anchor="t" anchorCtr="0">
            <a:noAutofit/>
          </a:bodyPr>
          <a:lstStyle/>
          <a:p>
            <a:pPr marL="457200" lvl="0"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It looks neater and tidier; this makes it easier for others to check and understand.</a:t>
            </a:r>
            <a:endParaRPr/>
          </a:p>
        </p:txBody>
      </p:sp>
      <p:sp>
        <p:nvSpPr>
          <p:cNvPr id="486" name="Google Shape;486;p51"/>
          <p:cNvSpPr txBox="1"/>
          <p:nvPr/>
        </p:nvSpPr>
        <p:spPr>
          <a:xfrm>
            <a:off x="801075" y="6603425"/>
            <a:ext cx="14847900" cy="1773900"/>
          </a:xfrm>
          <a:prstGeom prst="rect">
            <a:avLst/>
          </a:prstGeom>
          <a:noFill/>
          <a:ln>
            <a:noFill/>
          </a:ln>
        </p:spPr>
        <p:txBody>
          <a:bodyPr spcFirstLastPara="1" wrap="square" lIns="91425" tIns="91425" rIns="91425" bIns="91425" anchor="t" anchorCtr="0">
            <a:noAutofit/>
          </a:bodyPr>
          <a:lstStyle/>
          <a:p>
            <a:pPr marL="457200" lvl="0"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Some computers allow you to autofill key pieces of information (including name, address and phone number) saving time.</a:t>
            </a:r>
            <a:endParaRPr/>
          </a:p>
        </p:txBody>
      </p:sp>
      <p:sp>
        <p:nvSpPr>
          <p:cNvPr id="487" name="Google Shape;487;p51"/>
          <p:cNvSpPr txBox="1"/>
          <p:nvPr/>
        </p:nvSpPr>
        <p:spPr>
          <a:xfrm>
            <a:off x="801075" y="8148150"/>
            <a:ext cx="15740400" cy="1147200"/>
          </a:xfrm>
          <a:prstGeom prst="rect">
            <a:avLst/>
          </a:prstGeom>
          <a:noFill/>
          <a:ln>
            <a:noFill/>
          </a:ln>
        </p:spPr>
        <p:txBody>
          <a:bodyPr spcFirstLastPara="1" wrap="square" lIns="91425" tIns="91425" rIns="91425" bIns="91425" anchor="t" anchorCtr="0">
            <a:noAutofit/>
          </a:bodyPr>
          <a:lstStyle/>
          <a:p>
            <a:pPr marL="457200" lvl="0" indent="-450850" algn="l" rtl="0">
              <a:lnSpc>
                <a:spcPct val="130000"/>
              </a:lnSpc>
              <a:spcBef>
                <a:spcPts val="0"/>
              </a:spcBef>
              <a:spcAft>
                <a:spcPts val="0"/>
              </a:spcAft>
              <a:buClr>
                <a:schemeClr val="dk2"/>
              </a:buClr>
              <a:buSzPts val="3500"/>
              <a:buFont typeface="Montserrat"/>
              <a:buChar char="●"/>
            </a:pPr>
            <a:r>
              <a:rPr lang="en-GB" sz="3500">
                <a:solidFill>
                  <a:schemeClr val="dk2"/>
                </a:solidFill>
                <a:latin typeface="Montserrat"/>
                <a:ea typeface="Montserrat"/>
                <a:cs typeface="Montserrat"/>
                <a:sym typeface="Montserrat"/>
              </a:rPr>
              <a:t>If you are writing a personal statement, you can copy and paste.</a:t>
            </a:r>
            <a:endParaRPr/>
          </a:p>
        </p:txBody>
      </p:sp>
      <p:pic>
        <p:nvPicPr>
          <p:cNvPr id="9" name="Picture 8">
            <a:extLst>
              <a:ext uri="{FF2B5EF4-FFF2-40B4-BE49-F238E27FC236}">
                <a16:creationId xmlns:a16="http://schemas.microsoft.com/office/drawing/2014/main" id="{1E15FCD9-DA3D-4C85-99F7-855B501B9058}"/>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10" name="Google Shape;220;p32">
            <a:extLst>
              <a:ext uri="{FF2B5EF4-FFF2-40B4-BE49-F238E27FC236}">
                <a16:creationId xmlns:a16="http://schemas.microsoft.com/office/drawing/2014/main" id="{4D2A046F-0454-41CA-A6BC-AE9403D0D0A1}"/>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Effect transition="in" filter="fade">
                                      <p:cBhvr>
                                        <p:cTn id="12" dur="1000"/>
                                        <p:tgtEl>
                                          <p:spTgt spid="4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5"/>
                                        </p:tgtEl>
                                        <p:attrNameLst>
                                          <p:attrName>style.visibility</p:attrName>
                                        </p:attrNameLst>
                                      </p:cBhvr>
                                      <p:to>
                                        <p:strVal val="visible"/>
                                      </p:to>
                                    </p:set>
                                    <p:animEffect transition="in" filter="fade">
                                      <p:cBhvr>
                                        <p:cTn id="17" dur="1000"/>
                                        <p:tgtEl>
                                          <p:spTgt spid="4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6"/>
                                        </p:tgtEl>
                                        <p:attrNameLst>
                                          <p:attrName>style.visibility</p:attrName>
                                        </p:attrNameLst>
                                      </p:cBhvr>
                                      <p:to>
                                        <p:strVal val="visible"/>
                                      </p:to>
                                    </p:set>
                                    <p:animEffect transition="in" filter="fade">
                                      <p:cBhvr>
                                        <p:cTn id="22" dur="1000"/>
                                        <p:tgtEl>
                                          <p:spTgt spid="4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7"/>
                                        </p:tgtEl>
                                        <p:attrNameLst>
                                          <p:attrName>style.visibility</p:attrName>
                                        </p:attrNameLst>
                                      </p:cBhvr>
                                      <p:to>
                                        <p:strVal val="visible"/>
                                      </p:to>
                                    </p:set>
                                    <p:animEffect transition="in" filter="fade">
                                      <p:cBhvr>
                                        <p:cTn id="27" dur="10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p:nvPr/>
        </p:nvSpPr>
        <p:spPr>
          <a:xfrm>
            <a:off x="914400" y="2863400"/>
            <a:ext cx="12448200" cy="382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Self-expression online</a:t>
            </a:r>
            <a:endParaRPr sz="6000">
              <a:solidFill>
                <a:schemeClr val="dk2"/>
              </a:solidFill>
              <a:latin typeface="Montserrat SemiBold"/>
              <a:ea typeface="Montserrat SemiBold"/>
              <a:cs typeface="Montserrat SemiBold"/>
              <a:sym typeface="Montserrat SemiBold"/>
            </a:endParaRPr>
          </a:p>
        </p:txBody>
      </p:sp>
      <p:sp>
        <p:nvSpPr>
          <p:cNvPr id="493" name="Google Shape;493;p52"/>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FFFFFF"/>
              </a:solidFill>
              <a:latin typeface="Montserrat Medium"/>
              <a:ea typeface="Montserrat Medium"/>
              <a:cs typeface="Montserrat Medium"/>
              <a:sym typeface="Montserrat Medium"/>
            </a:endParaRPr>
          </a:p>
        </p:txBody>
      </p:sp>
      <p:sp>
        <p:nvSpPr>
          <p:cNvPr id="494" name="Google Shape;494;p52"/>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23</a:t>
            </a:fld>
            <a:endParaRPr/>
          </a:p>
        </p:txBody>
      </p:sp>
      <p:pic>
        <p:nvPicPr>
          <p:cNvPr id="5" name="Picture 4">
            <a:extLst>
              <a:ext uri="{FF2B5EF4-FFF2-40B4-BE49-F238E27FC236}">
                <a16:creationId xmlns:a16="http://schemas.microsoft.com/office/drawing/2014/main" id="{FCCE38AF-01D2-4CC2-994F-DE2F4E18AC96}"/>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3"/>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500" name="Google Shape;500;p5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do people express themselves online?</a:t>
            </a:r>
            <a:endParaRPr>
              <a:solidFill>
                <a:schemeClr val="dk2"/>
              </a:solidFill>
            </a:endParaRPr>
          </a:p>
        </p:txBody>
      </p:sp>
      <p:sp>
        <p:nvSpPr>
          <p:cNvPr id="501" name="Google Shape;501;p53"/>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24</a:t>
            </a:fld>
            <a:endParaRPr/>
          </a:p>
        </p:txBody>
      </p:sp>
      <p:sp>
        <p:nvSpPr>
          <p:cNvPr id="502" name="Google Shape;502;p53"/>
          <p:cNvSpPr txBox="1"/>
          <p:nvPr/>
        </p:nvSpPr>
        <p:spPr>
          <a:xfrm>
            <a:off x="936800" y="2776250"/>
            <a:ext cx="16117200" cy="2032500"/>
          </a:xfrm>
          <a:prstGeom prst="rect">
            <a:avLst/>
          </a:prstGeom>
          <a:noFill/>
          <a:ln>
            <a:noFill/>
          </a:ln>
        </p:spPr>
        <p:txBody>
          <a:bodyPr spcFirstLastPara="1" wrap="square" lIns="91425" tIns="91425" rIns="91425" bIns="91425" anchor="t" anchorCtr="0">
            <a:noAutofit/>
          </a:bodyPr>
          <a:lstStyle/>
          <a:p>
            <a:pPr marL="457200" lvl="0" indent="-450850" algn="l" rtl="0">
              <a:lnSpc>
                <a:spcPct val="130000"/>
              </a:lnSpc>
              <a:spcBef>
                <a:spcPts val="0"/>
              </a:spcBef>
              <a:spcAft>
                <a:spcPts val="0"/>
              </a:spcAft>
              <a:buSzPts val="3500"/>
              <a:buFont typeface="Montserrat"/>
              <a:buChar char="●"/>
            </a:pPr>
            <a:r>
              <a:rPr lang="en-GB" sz="3500">
                <a:latin typeface="Montserrat"/>
                <a:ea typeface="Montserrat"/>
                <a:cs typeface="Montserrat"/>
                <a:sym typeface="Montserrat"/>
              </a:rPr>
              <a:t>People may also use the internet to share </a:t>
            </a:r>
            <a:r>
              <a:rPr lang="en-GB" sz="3500" b="1">
                <a:solidFill>
                  <a:schemeClr val="accent5"/>
                </a:solidFill>
                <a:latin typeface="Montserrat"/>
                <a:ea typeface="Montserrat"/>
                <a:cs typeface="Montserrat"/>
                <a:sym typeface="Montserrat"/>
              </a:rPr>
              <a:t>appropriate </a:t>
            </a:r>
            <a:r>
              <a:rPr lang="en-GB" sz="3500">
                <a:latin typeface="Montserrat"/>
                <a:ea typeface="Montserrat"/>
                <a:cs typeface="Montserrat"/>
                <a:sym typeface="Montserrat"/>
              </a:rPr>
              <a:t>information about themselves. This might be in the form of a blog or vlog, or social media profiles.</a:t>
            </a:r>
            <a:endParaRPr sz="3500">
              <a:latin typeface="Montserrat"/>
              <a:ea typeface="Montserrat"/>
              <a:cs typeface="Montserrat"/>
              <a:sym typeface="Montserrat"/>
            </a:endParaRPr>
          </a:p>
          <a:p>
            <a:pPr marL="0" lvl="0" indent="0" algn="l" rtl="0">
              <a:lnSpc>
                <a:spcPct val="130000"/>
              </a:lnSpc>
              <a:spcBef>
                <a:spcPts val="0"/>
              </a:spcBef>
              <a:spcAft>
                <a:spcPts val="0"/>
              </a:spcAft>
              <a:buNone/>
            </a:pPr>
            <a:endParaRPr sz="3500">
              <a:latin typeface="Montserrat"/>
              <a:ea typeface="Montserrat"/>
              <a:cs typeface="Montserrat"/>
              <a:sym typeface="Montserrat"/>
            </a:endParaRPr>
          </a:p>
        </p:txBody>
      </p:sp>
      <p:sp>
        <p:nvSpPr>
          <p:cNvPr id="503" name="Google Shape;503;p53"/>
          <p:cNvSpPr txBox="1"/>
          <p:nvPr/>
        </p:nvSpPr>
        <p:spPr>
          <a:xfrm>
            <a:off x="891000" y="5378050"/>
            <a:ext cx="15858000" cy="36393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GB" sz="3500" b="1">
                <a:solidFill>
                  <a:schemeClr val="accent3"/>
                </a:solidFill>
                <a:latin typeface="Montserrat"/>
                <a:ea typeface="Montserrat"/>
                <a:cs typeface="Montserrat"/>
                <a:sym typeface="Montserrat"/>
              </a:rPr>
              <a:t>Appropriate information</a:t>
            </a:r>
            <a:r>
              <a:rPr lang="en-GB" sz="3500">
                <a:latin typeface="Montserrat"/>
                <a:ea typeface="Montserrat"/>
                <a:cs typeface="Montserrat"/>
                <a:sym typeface="Montserrat"/>
              </a:rPr>
              <a:t> will depend on the situation:</a:t>
            </a:r>
            <a:endParaRPr sz="3500">
              <a:latin typeface="Montserrat"/>
              <a:ea typeface="Montserrat"/>
              <a:cs typeface="Montserrat"/>
              <a:sym typeface="Montserrat"/>
            </a:endParaRPr>
          </a:p>
          <a:p>
            <a:pPr marL="0" lvl="0" indent="0" algn="l" rtl="0">
              <a:lnSpc>
                <a:spcPct val="130000"/>
              </a:lnSpc>
              <a:spcBef>
                <a:spcPts val="0"/>
              </a:spcBef>
              <a:spcAft>
                <a:spcPts val="0"/>
              </a:spcAft>
              <a:buNone/>
            </a:pPr>
            <a:endParaRPr sz="200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a:latin typeface="Montserrat"/>
                <a:ea typeface="Montserrat"/>
                <a:cs typeface="Montserrat"/>
                <a:sym typeface="Montserrat"/>
              </a:rPr>
              <a:t>Is it safe to share?How old is the person sharing? What is the purpose of sharing?  Who is the intended audience? Does the person have permission to share?</a:t>
            </a:r>
            <a:endParaRPr/>
          </a:p>
        </p:txBody>
      </p:sp>
      <p:pic>
        <p:nvPicPr>
          <p:cNvPr id="7" name="Picture 6">
            <a:extLst>
              <a:ext uri="{FF2B5EF4-FFF2-40B4-BE49-F238E27FC236}">
                <a16:creationId xmlns:a16="http://schemas.microsoft.com/office/drawing/2014/main" id="{E4CCD2B1-B84C-46DF-8B4F-E1A733B8969E}"/>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10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4"/>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509" name="Google Shape;509;p54"/>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do people express themselves online?</a:t>
            </a:r>
            <a:endParaRPr>
              <a:solidFill>
                <a:schemeClr val="dk2"/>
              </a:solidFill>
            </a:endParaRPr>
          </a:p>
        </p:txBody>
      </p:sp>
      <p:sp>
        <p:nvSpPr>
          <p:cNvPr id="510" name="Google Shape;510;p54"/>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25</a:t>
            </a:fld>
            <a:endParaRPr/>
          </a:p>
        </p:txBody>
      </p:sp>
      <p:sp>
        <p:nvSpPr>
          <p:cNvPr id="511" name="Google Shape;511;p54"/>
          <p:cNvSpPr txBox="1"/>
          <p:nvPr/>
        </p:nvSpPr>
        <p:spPr>
          <a:xfrm>
            <a:off x="936800" y="2776250"/>
            <a:ext cx="16433100" cy="60624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GB" sz="3500">
                <a:latin typeface="Montserrat"/>
                <a:ea typeface="Montserrat"/>
                <a:cs typeface="Montserrat"/>
                <a:sym typeface="Montserrat"/>
              </a:rPr>
              <a:t>People may write reviews of products, e.g. make up, clothing, books or films etc. or they may share lifestyle tips and advice. Some people may also share information about the difficulties in their lives. </a:t>
            </a:r>
            <a:endParaRPr sz="3500">
              <a:latin typeface="Montserrat"/>
              <a:ea typeface="Montserrat"/>
              <a:cs typeface="Montserrat"/>
              <a:sym typeface="Montserrat"/>
            </a:endParaRPr>
          </a:p>
          <a:p>
            <a:pPr marL="0" lvl="0" indent="0" algn="l" rtl="0">
              <a:lnSpc>
                <a:spcPct val="130000"/>
              </a:lnSpc>
              <a:spcBef>
                <a:spcPts val="0"/>
              </a:spcBef>
              <a:spcAft>
                <a:spcPts val="0"/>
              </a:spcAft>
              <a:buNone/>
            </a:pPr>
            <a:endParaRPr sz="2000">
              <a:latin typeface="Montserrat"/>
              <a:ea typeface="Montserrat"/>
              <a:cs typeface="Montserrat"/>
              <a:sym typeface="Montserrat"/>
            </a:endParaRPr>
          </a:p>
          <a:p>
            <a:pPr marL="0" lvl="0" indent="0" algn="l" rtl="0">
              <a:lnSpc>
                <a:spcPct val="130000"/>
              </a:lnSpc>
              <a:spcBef>
                <a:spcPts val="0"/>
              </a:spcBef>
              <a:spcAft>
                <a:spcPts val="0"/>
              </a:spcAft>
              <a:buNone/>
            </a:pPr>
            <a:r>
              <a:rPr lang="en-GB" sz="3500">
                <a:latin typeface="Montserrat"/>
                <a:ea typeface="Montserrat"/>
                <a:cs typeface="Montserrat"/>
                <a:sym typeface="Montserrat"/>
              </a:rPr>
              <a:t>One example was </a:t>
            </a:r>
            <a:r>
              <a:rPr lang="en-GB" sz="3500" b="1">
                <a:solidFill>
                  <a:schemeClr val="accent3"/>
                </a:solidFill>
                <a:latin typeface="Montserrat"/>
                <a:ea typeface="Montserrat"/>
                <a:cs typeface="Montserrat"/>
                <a:sym typeface="Montserrat"/>
              </a:rPr>
              <a:t>Malala Yousafzai.</a:t>
            </a:r>
            <a:r>
              <a:rPr lang="en-GB" sz="3500">
                <a:latin typeface="Montserrat"/>
                <a:ea typeface="Montserrat"/>
                <a:cs typeface="Montserrat"/>
                <a:sym typeface="Montserrat"/>
              </a:rPr>
              <a:t> When she was 11 years old, she wrote an anonymous blog for the BBC about life under the Taliban.  This was an outlet for her and it allowed the world to find out more about the difficulties that people in Mingora, the northwest region of Pakistan, were facing.</a:t>
            </a:r>
            <a:endParaRPr sz="3500">
              <a:latin typeface="Montserrat"/>
              <a:ea typeface="Montserrat"/>
              <a:cs typeface="Montserrat"/>
              <a:sym typeface="Montserrat"/>
            </a:endParaRPr>
          </a:p>
        </p:txBody>
      </p:sp>
      <p:pic>
        <p:nvPicPr>
          <p:cNvPr id="6" name="Picture 5">
            <a:extLst>
              <a:ext uri="{FF2B5EF4-FFF2-40B4-BE49-F238E27FC236}">
                <a16:creationId xmlns:a16="http://schemas.microsoft.com/office/drawing/2014/main" id="{7D6D2FB1-CC87-47B9-BBFA-8F655EE078D8}"/>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5"/>
          <p:cNvSpPr txBox="1">
            <a:spLocks noGrp="1"/>
          </p:cNvSpPr>
          <p:nvPr>
            <p:ph type="subTitle" idx="1"/>
          </p:nvPr>
        </p:nvSpPr>
        <p:spPr>
          <a:xfrm>
            <a:off x="917950" y="694950"/>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4</a:t>
            </a:r>
            <a:endParaRPr sz="3500" b="1" dirty="0">
              <a:latin typeface="Montserrat"/>
              <a:ea typeface="Montserrat"/>
              <a:cs typeface="Montserrat"/>
              <a:sym typeface="Montserrat"/>
            </a:endParaRPr>
          </a:p>
        </p:txBody>
      </p:sp>
      <p:sp>
        <p:nvSpPr>
          <p:cNvPr id="517" name="Google Shape;517;p55"/>
          <p:cNvSpPr txBox="1">
            <a:spLocks noGrp="1"/>
          </p:cNvSpPr>
          <p:nvPr>
            <p:ph type="body" idx="3"/>
          </p:nvPr>
        </p:nvSpPr>
        <p:spPr>
          <a:xfrm>
            <a:off x="1041900" y="2199450"/>
            <a:ext cx="13211100" cy="214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dirty="0"/>
              <a:t>With the rise of social media and vlogging, more people are wanting to share personal information with other people.</a:t>
            </a:r>
            <a:endParaRPr sz="3500" dirty="0"/>
          </a:p>
          <a:p>
            <a:pPr marL="0" lvl="0" indent="0" algn="l" rtl="0">
              <a:spcBef>
                <a:spcPts val="2000"/>
              </a:spcBef>
              <a:spcAft>
                <a:spcPts val="2000"/>
              </a:spcAft>
              <a:buNone/>
            </a:pPr>
            <a:endParaRPr sz="3500" dirty="0"/>
          </a:p>
        </p:txBody>
      </p:sp>
      <p:sp>
        <p:nvSpPr>
          <p:cNvPr id="518" name="Google Shape;518;p55"/>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26</a:t>
            </a:fld>
            <a:endParaRPr/>
          </a:p>
        </p:txBody>
      </p:sp>
      <p:graphicFrame>
        <p:nvGraphicFramePr>
          <p:cNvPr id="519" name="Google Shape;519;p55"/>
          <p:cNvGraphicFramePr/>
          <p:nvPr/>
        </p:nvGraphicFramePr>
        <p:xfrm>
          <a:off x="1942250" y="7087350"/>
          <a:ext cx="13755500" cy="1432500"/>
        </p:xfrm>
        <a:graphic>
          <a:graphicData uri="http://schemas.openxmlformats.org/drawingml/2006/table">
            <a:tbl>
              <a:tblPr>
                <a:noFill/>
                <a:tableStyleId>{2E8D911B-2D3E-4D77-9416-EA86A606EA49}</a:tableStyleId>
              </a:tblPr>
              <a:tblGrid>
                <a:gridCol w="6877750">
                  <a:extLst>
                    <a:ext uri="{9D8B030D-6E8A-4147-A177-3AD203B41FA5}">
                      <a16:colId xmlns:a16="http://schemas.microsoft.com/office/drawing/2014/main" val="20000"/>
                    </a:ext>
                  </a:extLst>
                </a:gridCol>
                <a:gridCol w="68777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GB" sz="3500">
                          <a:solidFill>
                            <a:schemeClr val="lt1"/>
                          </a:solidFill>
                          <a:latin typeface="Montserrat"/>
                          <a:ea typeface="Montserrat"/>
                          <a:cs typeface="Montserrat"/>
                          <a:sym typeface="Montserrat"/>
                        </a:rPr>
                        <a:t>Benefits of sharing online</a:t>
                      </a:r>
                      <a:endParaRPr sz="3500">
                        <a:solidFill>
                          <a:schemeClr val="lt1"/>
                        </a:solidFill>
                        <a:latin typeface="Montserrat"/>
                        <a:ea typeface="Montserrat"/>
                        <a:cs typeface="Montserrat"/>
                        <a:sym typeface="Montserrat"/>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GB" sz="3500">
                          <a:solidFill>
                            <a:schemeClr val="lt1"/>
                          </a:solidFill>
                          <a:latin typeface="Montserrat"/>
                          <a:ea typeface="Montserrat"/>
                          <a:cs typeface="Montserrat"/>
                          <a:sym typeface="Montserrat"/>
                        </a:rPr>
                        <a:t>Drawbacks of sharing online</a:t>
                      </a:r>
                      <a:endParaRPr sz="3500">
                        <a:solidFill>
                          <a:schemeClr val="lt1"/>
                        </a:solidFill>
                        <a:latin typeface="Montserrat"/>
                        <a:ea typeface="Montserrat"/>
                        <a:cs typeface="Montserrat"/>
                        <a:sym typeface="Montserrat"/>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3500">
                        <a:latin typeface="Montserrat"/>
                        <a:ea typeface="Montserrat"/>
                        <a:cs typeface="Montserrat"/>
                        <a:sym typeface="Montserrat"/>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3500">
                        <a:latin typeface="Montserrat"/>
                        <a:ea typeface="Montserrat"/>
                        <a:cs typeface="Montserrat"/>
                        <a:sym typeface="Montserrat"/>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20" name="Google Shape;520;p55"/>
          <p:cNvSpPr txBox="1"/>
          <p:nvPr/>
        </p:nvSpPr>
        <p:spPr>
          <a:xfrm>
            <a:off x="917950" y="4451025"/>
            <a:ext cx="15392400" cy="9066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2000"/>
              </a:spcAft>
              <a:buNone/>
            </a:pPr>
            <a:r>
              <a:rPr lang="en-GB" sz="3500">
                <a:solidFill>
                  <a:schemeClr val="dk2"/>
                </a:solidFill>
                <a:latin typeface="Montserrat"/>
                <a:ea typeface="Montserrat"/>
                <a:cs typeface="Montserrat"/>
                <a:sym typeface="Montserrat"/>
              </a:rPr>
              <a:t>What are the benefits and drawbacks of doing this?</a:t>
            </a:r>
            <a:endParaRPr/>
          </a:p>
        </p:txBody>
      </p:sp>
      <p:sp>
        <p:nvSpPr>
          <p:cNvPr id="521" name="Google Shape;521;p55"/>
          <p:cNvSpPr txBox="1"/>
          <p:nvPr/>
        </p:nvSpPr>
        <p:spPr>
          <a:xfrm>
            <a:off x="917950" y="5465100"/>
            <a:ext cx="16452000" cy="9066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2000"/>
              </a:spcAft>
              <a:buNone/>
            </a:pPr>
            <a:r>
              <a:rPr lang="en-GB" sz="3500">
                <a:solidFill>
                  <a:schemeClr val="dk2"/>
                </a:solidFill>
                <a:latin typeface="Montserrat"/>
                <a:ea typeface="Montserrat"/>
                <a:cs typeface="Montserrat"/>
                <a:sym typeface="Montserrat"/>
              </a:rPr>
              <a:t>You can do this as a list or create a table to help you set your response out clearly.</a:t>
            </a:r>
            <a:endParaRPr/>
          </a:p>
        </p:txBody>
      </p:sp>
      <p:pic>
        <p:nvPicPr>
          <p:cNvPr id="11" name="Picture 10">
            <a:extLst>
              <a:ext uri="{FF2B5EF4-FFF2-40B4-BE49-F238E27FC236}">
                <a16:creationId xmlns:a16="http://schemas.microsoft.com/office/drawing/2014/main" id="{312BB21F-8356-44FE-A941-FCC03D74AC13}"/>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9" name="Google Shape;220;p32">
            <a:extLst>
              <a:ext uri="{FF2B5EF4-FFF2-40B4-BE49-F238E27FC236}">
                <a16:creationId xmlns:a16="http://schemas.microsoft.com/office/drawing/2014/main" id="{D26B0876-6133-4437-84F6-59C034E315C5}"/>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10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1"/>
                                        </p:tgtEl>
                                        <p:attrNameLst>
                                          <p:attrName>style.visibility</p:attrName>
                                        </p:attrNameLst>
                                      </p:cBhvr>
                                      <p:to>
                                        <p:strVal val="visible"/>
                                      </p:to>
                                    </p:set>
                                    <p:animEffect transition="in" filter="fade">
                                      <p:cBhvr>
                                        <p:cTn id="12" dur="1000"/>
                                        <p:tgtEl>
                                          <p:spTgt spid="5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9"/>
                                        </p:tgtEl>
                                        <p:attrNameLst>
                                          <p:attrName>style.visibility</p:attrName>
                                        </p:attrNameLst>
                                      </p:cBhvr>
                                      <p:to>
                                        <p:strVal val="visible"/>
                                      </p:to>
                                    </p:set>
                                    <p:animEffect transition="in" filter="fade">
                                      <p:cBhvr>
                                        <p:cTn id="17" dur="1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6"/>
          <p:cNvSpPr txBox="1">
            <a:spLocks noGrp="1"/>
          </p:cNvSpPr>
          <p:nvPr>
            <p:ph type="subTitle" idx="1"/>
          </p:nvPr>
        </p:nvSpPr>
        <p:spPr>
          <a:xfrm>
            <a:off x="917950" y="992375"/>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4 - feedback</a:t>
            </a:r>
            <a:endParaRPr sz="3500" b="1" dirty="0">
              <a:latin typeface="Montserrat"/>
              <a:ea typeface="Montserrat"/>
              <a:cs typeface="Montserrat"/>
              <a:sym typeface="Montserrat"/>
            </a:endParaRPr>
          </a:p>
        </p:txBody>
      </p:sp>
      <p:sp>
        <p:nvSpPr>
          <p:cNvPr id="530" name="Google Shape;530;p5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27</a:t>
            </a:fld>
            <a:endParaRPr/>
          </a:p>
        </p:txBody>
      </p:sp>
      <p:graphicFrame>
        <p:nvGraphicFramePr>
          <p:cNvPr id="531" name="Google Shape;531;p56"/>
          <p:cNvGraphicFramePr/>
          <p:nvPr>
            <p:extLst>
              <p:ext uri="{D42A27DB-BD31-4B8C-83A1-F6EECF244321}">
                <p14:modId xmlns:p14="http://schemas.microsoft.com/office/powerpoint/2010/main" val="230556070"/>
              </p:ext>
            </p:extLst>
          </p:nvPr>
        </p:nvGraphicFramePr>
        <p:xfrm>
          <a:off x="917941" y="3244752"/>
          <a:ext cx="16618100" cy="4996120"/>
        </p:xfrm>
        <a:graphic>
          <a:graphicData uri="http://schemas.openxmlformats.org/drawingml/2006/table">
            <a:tbl>
              <a:tblPr>
                <a:noFill/>
                <a:tableStyleId>{2E8D911B-2D3E-4D77-9416-EA86A606EA49}</a:tableStyleId>
              </a:tblPr>
              <a:tblGrid>
                <a:gridCol w="166181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GB" sz="3500" b="1">
                          <a:solidFill>
                            <a:schemeClr val="lt1"/>
                          </a:solidFill>
                          <a:latin typeface="Montserrat"/>
                          <a:ea typeface="Montserrat"/>
                          <a:cs typeface="Montserrat"/>
                          <a:sym typeface="Montserrat"/>
                        </a:rPr>
                        <a:t>Benefits of sharing online</a:t>
                      </a:r>
                      <a:endParaRPr sz="3500" b="1">
                        <a:solidFill>
                          <a:schemeClr val="lt1"/>
                        </a:solidFill>
                        <a:latin typeface="Montserrat"/>
                        <a:ea typeface="Montserrat"/>
                        <a:cs typeface="Montserrat"/>
                        <a:sym typeface="Montserrat"/>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81000">
                <a:tc>
                  <a:txBody>
                    <a:bodyPr/>
                    <a:lstStyle/>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Keep connected with friends and family members.</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It may help you to find a job / career.</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It can be an outlet for your emotions and expressive side.</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Advertising may become tailored to your likes and dislikes.</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You can raise awareness/educate others about things you are passionate about.</a:t>
                      </a:r>
                      <a:endParaRPr sz="3500" dirty="0">
                        <a:latin typeface="Montserrat"/>
                        <a:ea typeface="Montserrat"/>
                        <a:cs typeface="Montserrat"/>
                        <a:sym typeface="Montserrat"/>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B85331FD-65C3-43CE-AA8D-0A34D3A98104}"/>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6" name="Google Shape;220;p32">
            <a:extLst>
              <a:ext uri="{FF2B5EF4-FFF2-40B4-BE49-F238E27FC236}">
                <a16:creationId xmlns:a16="http://schemas.microsoft.com/office/drawing/2014/main" id="{E500269A-80D7-4892-B8DD-0D72A961A8FD}"/>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7"/>
          <p:cNvSpPr txBox="1">
            <a:spLocks noGrp="1"/>
          </p:cNvSpPr>
          <p:nvPr>
            <p:ph type="subTitle" idx="1"/>
          </p:nvPr>
        </p:nvSpPr>
        <p:spPr>
          <a:xfrm>
            <a:off x="917950" y="992375"/>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4 - feedback</a:t>
            </a:r>
            <a:endParaRPr sz="3500" b="1" dirty="0">
              <a:latin typeface="Montserrat"/>
              <a:ea typeface="Montserrat"/>
              <a:cs typeface="Montserrat"/>
              <a:sym typeface="Montserrat"/>
            </a:endParaRPr>
          </a:p>
        </p:txBody>
      </p:sp>
      <p:sp>
        <p:nvSpPr>
          <p:cNvPr id="537" name="Google Shape;537;p57"/>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28</a:t>
            </a:fld>
            <a:endParaRPr/>
          </a:p>
        </p:txBody>
      </p:sp>
      <p:graphicFrame>
        <p:nvGraphicFramePr>
          <p:cNvPr id="538" name="Google Shape;538;p57"/>
          <p:cNvGraphicFramePr/>
          <p:nvPr>
            <p:extLst>
              <p:ext uri="{D42A27DB-BD31-4B8C-83A1-F6EECF244321}">
                <p14:modId xmlns:p14="http://schemas.microsoft.com/office/powerpoint/2010/main" val="1927971822"/>
              </p:ext>
            </p:extLst>
          </p:nvPr>
        </p:nvGraphicFramePr>
        <p:xfrm>
          <a:off x="917941" y="3228288"/>
          <a:ext cx="16452000" cy="4302700"/>
        </p:xfrm>
        <a:graphic>
          <a:graphicData uri="http://schemas.openxmlformats.org/drawingml/2006/table">
            <a:tbl>
              <a:tblPr>
                <a:noFill/>
                <a:tableStyleId>{2E8D911B-2D3E-4D77-9416-EA86A606EA49}</a:tableStyleId>
              </a:tblPr>
              <a:tblGrid>
                <a:gridCol w="164520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GB" sz="3500" b="1">
                          <a:solidFill>
                            <a:schemeClr val="lt1"/>
                          </a:solidFill>
                          <a:latin typeface="Montserrat"/>
                          <a:ea typeface="Montserrat"/>
                          <a:cs typeface="Montserrat"/>
                          <a:sym typeface="Montserrat"/>
                        </a:rPr>
                        <a:t>Drawbacks of sharing online</a:t>
                      </a:r>
                      <a:endParaRPr sz="3500" b="1">
                        <a:solidFill>
                          <a:schemeClr val="lt1"/>
                        </a:solidFill>
                        <a:latin typeface="Montserrat"/>
                        <a:ea typeface="Montserrat"/>
                        <a:cs typeface="Montserrat"/>
                        <a:sym typeface="Montserrat"/>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81000">
                <a:tc>
                  <a:txBody>
                    <a:bodyPr/>
                    <a:lstStyle/>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Your information may reach people outside of your trusted circle.</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Details become public, and so less personal to you.</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Once your information is online, it is extremely difficult to delete it.</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You may receive spam or junk mail.</a:t>
                      </a:r>
                      <a:endParaRPr sz="3500" dirty="0">
                        <a:latin typeface="Montserrat"/>
                        <a:ea typeface="Montserrat"/>
                        <a:cs typeface="Montserrat"/>
                        <a:sym typeface="Montserrat"/>
                      </a:endParaRPr>
                    </a:p>
                    <a:p>
                      <a:pPr marL="457200" lvl="0" indent="-450850" algn="l" rtl="0">
                        <a:lnSpc>
                          <a:spcPct val="130000"/>
                        </a:lnSpc>
                        <a:spcBef>
                          <a:spcPts val="0"/>
                        </a:spcBef>
                        <a:spcAft>
                          <a:spcPts val="0"/>
                        </a:spcAft>
                        <a:buSzPts val="3500"/>
                        <a:buFont typeface="Montserrat"/>
                        <a:buChar char="●"/>
                      </a:pPr>
                      <a:r>
                        <a:rPr lang="en-GB" sz="3500" dirty="0">
                          <a:latin typeface="Montserrat"/>
                          <a:ea typeface="Montserrat"/>
                          <a:cs typeface="Montserrat"/>
                          <a:sym typeface="Montserrat"/>
                        </a:rPr>
                        <a:t>You may receive negative feedback, which may upset you.</a:t>
                      </a:r>
                      <a:endParaRPr sz="3500" dirty="0">
                        <a:latin typeface="Montserrat"/>
                        <a:ea typeface="Montserrat"/>
                        <a:cs typeface="Montserrat"/>
                        <a:sym typeface="Montserrat"/>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alpha val="0"/>
                        </a:srgbClr>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AA7FF99B-F82F-43DC-ADED-376084CC21D1}"/>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6" name="Google Shape;220;p32">
            <a:extLst>
              <a:ext uri="{FF2B5EF4-FFF2-40B4-BE49-F238E27FC236}">
                <a16:creationId xmlns:a16="http://schemas.microsoft.com/office/drawing/2014/main" id="{E7B00954-4529-467C-9CB6-2067A0980474}"/>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8"/>
          <p:cNvSpPr txBox="1"/>
          <p:nvPr/>
        </p:nvSpPr>
        <p:spPr>
          <a:xfrm>
            <a:off x="917941" y="2903157"/>
            <a:ext cx="12448200" cy="382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6000" dirty="0">
                <a:latin typeface="Montserrat SemiBold"/>
                <a:ea typeface="Montserrat SemiBold"/>
                <a:cs typeface="Montserrat SemiBold"/>
                <a:sym typeface="Montserrat SemiBold"/>
              </a:rPr>
              <a:t>Reflection</a:t>
            </a:r>
            <a:endParaRPr sz="6000" dirty="0">
              <a:latin typeface="Montserrat SemiBold"/>
              <a:ea typeface="Montserrat SemiBold"/>
              <a:cs typeface="Montserrat SemiBold"/>
              <a:sym typeface="Montserrat SemiBold"/>
            </a:endParaRPr>
          </a:p>
        </p:txBody>
      </p:sp>
      <p:sp>
        <p:nvSpPr>
          <p:cNvPr id="544" name="Google Shape;544;p58"/>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FFFFFF"/>
              </a:solidFill>
              <a:latin typeface="Montserrat Medium"/>
              <a:ea typeface="Montserrat Medium"/>
              <a:cs typeface="Montserrat Medium"/>
              <a:sym typeface="Montserrat Medium"/>
            </a:endParaRPr>
          </a:p>
        </p:txBody>
      </p:sp>
      <p:sp>
        <p:nvSpPr>
          <p:cNvPr id="545" name="Google Shape;545;p58"/>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solidFill>
                  <a:schemeClr val="lt1"/>
                </a:solidFill>
              </a:rPr>
              <a:t>29</a:t>
            </a:fld>
            <a:endParaRPr>
              <a:solidFill>
                <a:schemeClr val="lt1"/>
              </a:solidFill>
            </a:endParaRPr>
          </a:p>
        </p:txBody>
      </p:sp>
      <p:pic>
        <p:nvPicPr>
          <p:cNvPr id="5" name="Picture 4">
            <a:extLst>
              <a:ext uri="{FF2B5EF4-FFF2-40B4-BE49-F238E27FC236}">
                <a16:creationId xmlns:a16="http://schemas.microsoft.com/office/drawing/2014/main" id="{328BB868-42C9-4EA0-9218-00D79E8423D0}"/>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6297150" y="759200"/>
            <a:ext cx="5693700" cy="1395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i="0"/>
              <a:t>Keywords</a:t>
            </a:r>
            <a:endParaRPr i="0"/>
          </a:p>
        </p:txBody>
      </p:sp>
      <p:sp>
        <p:nvSpPr>
          <p:cNvPr id="214" name="Google Shape;214;p31"/>
          <p:cNvSpPr txBox="1">
            <a:spLocks noGrp="1"/>
          </p:cNvSpPr>
          <p:nvPr>
            <p:ph type="title" idx="4294967295"/>
          </p:nvPr>
        </p:nvSpPr>
        <p:spPr>
          <a:xfrm>
            <a:off x="1538594" y="2975182"/>
            <a:ext cx="15454312" cy="254793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4400" i="0" dirty="0">
                <a:latin typeface="Montserrat"/>
                <a:ea typeface="Montserrat"/>
                <a:cs typeface="Montserrat"/>
                <a:sym typeface="Montserrat"/>
              </a:rPr>
              <a:t>The </a:t>
            </a:r>
            <a:r>
              <a:rPr lang="en-GB" sz="4400" b="1" i="0" dirty="0">
                <a:latin typeface="Montserrat"/>
                <a:ea typeface="Montserrat"/>
                <a:cs typeface="Montserrat"/>
                <a:sym typeface="Montserrat"/>
              </a:rPr>
              <a:t>internet </a:t>
            </a:r>
            <a:r>
              <a:rPr lang="en-GB" sz="4400" i="0" dirty="0">
                <a:latin typeface="Montserrat"/>
                <a:ea typeface="Montserrat"/>
                <a:cs typeface="Montserrat"/>
                <a:sym typeface="Montserrat"/>
              </a:rPr>
              <a:t>is the large network of connected computers around the world. It allows people to share information and communicate with each other.</a:t>
            </a:r>
            <a:endParaRPr sz="4400" i="0" dirty="0">
              <a:latin typeface="Montserrat"/>
              <a:ea typeface="Montserrat"/>
              <a:cs typeface="Montserrat"/>
              <a:sym typeface="Montserrat"/>
            </a:endParaRPr>
          </a:p>
        </p:txBody>
      </p:sp>
      <p:sp>
        <p:nvSpPr>
          <p:cNvPr id="215" name="Google Shape;215;p31"/>
          <p:cNvSpPr txBox="1"/>
          <p:nvPr/>
        </p:nvSpPr>
        <p:spPr>
          <a:xfrm>
            <a:off x="1452550" y="5838500"/>
            <a:ext cx="156264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4400" b="1" dirty="0">
                <a:latin typeface="Montserrat"/>
                <a:ea typeface="Montserrat"/>
                <a:cs typeface="Montserrat"/>
                <a:sym typeface="Montserrat"/>
              </a:rPr>
              <a:t>Social media</a:t>
            </a:r>
            <a:r>
              <a:rPr lang="en-GB" sz="4400" dirty="0">
                <a:latin typeface="Montserrat SemiBold"/>
                <a:ea typeface="Montserrat SemiBold"/>
                <a:cs typeface="Montserrat SemiBold"/>
                <a:sym typeface="Montserrat SemiBold"/>
              </a:rPr>
              <a:t> </a:t>
            </a:r>
            <a:r>
              <a:rPr lang="en-GB" sz="4400" dirty="0">
                <a:latin typeface="Montserrat"/>
                <a:ea typeface="Montserrat"/>
                <a:cs typeface="Montserrat"/>
                <a:sym typeface="Montserrat"/>
              </a:rPr>
              <a:t>includes websites and programs which allows people to communicate and share information on the internet.</a:t>
            </a:r>
            <a:endParaRPr dirty="0">
              <a:latin typeface="Montserrat"/>
              <a:ea typeface="Montserrat"/>
              <a:cs typeface="Montserrat"/>
              <a:sym typeface="Montserrat"/>
            </a:endParaRPr>
          </a:p>
        </p:txBody>
      </p:sp>
      <p:pic>
        <p:nvPicPr>
          <p:cNvPr id="6" name="Picture 5">
            <a:extLst>
              <a:ext uri="{FF2B5EF4-FFF2-40B4-BE49-F238E27FC236}">
                <a16:creationId xmlns:a16="http://schemas.microsoft.com/office/drawing/2014/main" id="{C0119483-91CE-4A3F-95EC-039F51CC6617}"/>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10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9"/>
          <p:cNvSpPr txBox="1">
            <a:spLocks noGrp="1"/>
          </p:cNvSpPr>
          <p:nvPr>
            <p:ph type="subTitle" idx="1"/>
          </p:nvPr>
        </p:nvSpPr>
        <p:spPr>
          <a:xfrm>
            <a:off x="917950" y="588225"/>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a:t>Task - Reflection</a:t>
            </a:r>
            <a:endParaRPr sz="3500" b="1">
              <a:latin typeface="Montserrat"/>
              <a:ea typeface="Montserrat"/>
              <a:cs typeface="Montserrat"/>
              <a:sym typeface="Montserrat"/>
            </a:endParaRPr>
          </a:p>
        </p:txBody>
      </p:sp>
      <p:sp>
        <p:nvSpPr>
          <p:cNvPr id="551" name="Google Shape;551;p59"/>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30</a:t>
            </a:fld>
            <a:endParaRPr/>
          </a:p>
        </p:txBody>
      </p:sp>
      <p:pic>
        <p:nvPicPr>
          <p:cNvPr id="552" name="Google Shape;552;p59"/>
          <p:cNvPicPr preferRelativeResize="0"/>
          <p:nvPr/>
        </p:nvPicPr>
        <p:blipFill rotWithShape="1">
          <a:blip r:embed="rId3">
            <a:alphaModFix/>
          </a:blip>
          <a:srcRect t="16798" r="3053"/>
          <a:stretch/>
        </p:blipFill>
        <p:spPr>
          <a:xfrm>
            <a:off x="7174750" y="3302225"/>
            <a:ext cx="10806102" cy="5214086"/>
          </a:xfrm>
          <a:prstGeom prst="rect">
            <a:avLst/>
          </a:prstGeom>
          <a:noFill/>
          <a:ln>
            <a:noFill/>
          </a:ln>
        </p:spPr>
      </p:pic>
      <p:sp>
        <p:nvSpPr>
          <p:cNvPr id="553" name="Google Shape;553;p59"/>
          <p:cNvSpPr txBox="1"/>
          <p:nvPr/>
        </p:nvSpPr>
        <p:spPr>
          <a:xfrm>
            <a:off x="917950" y="2392700"/>
            <a:ext cx="6256800" cy="62961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SzPts val="3500"/>
              <a:buFont typeface="Montserrat"/>
              <a:buChar char="●"/>
            </a:pPr>
            <a:r>
              <a:rPr lang="en-GB" sz="3500">
                <a:latin typeface="Montserrat"/>
                <a:ea typeface="Montserrat"/>
                <a:cs typeface="Montserrat"/>
                <a:sym typeface="Montserrat"/>
              </a:rPr>
              <a:t>Look back at your spider diagram.</a:t>
            </a:r>
            <a:endParaRPr sz="3500">
              <a:latin typeface="Montserrat"/>
              <a:ea typeface="Montserrat"/>
              <a:cs typeface="Montserrat"/>
              <a:sym typeface="Montserrat"/>
            </a:endParaRPr>
          </a:p>
          <a:p>
            <a:pPr marL="457200" lvl="0" indent="-450850" algn="l" rtl="0">
              <a:spcBef>
                <a:spcPts val="0"/>
              </a:spcBef>
              <a:spcAft>
                <a:spcPts val="0"/>
              </a:spcAft>
              <a:buSzPts val="3500"/>
              <a:buFont typeface="Montserrat"/>
              <a:buChar char="●"/>
            </a:pPr>
            <a:r>
              <a:rPr lang="en-GB" sz="3500">
                <a:latin typeface="Montserrat"/>
                <a:ea typeface="Montserrat"/>
                <a:cs typeface="Montserrat"/>
                <a:sym typeface="Montserrat"/>
              </a:rPr>
              <a:t>Now that we have explored many opportunities online, reflect on your use of the internet.</a:t>
            </a:r>
            <a:endParaRPr sz="3500">
              <a:latin typeface="Montserrat"/>
              <a:ea typeface="Montserrat"/>
              <a:cs typeface="Montserrat"/>
              <a:sym typeface="Montserrat"/>
            </a:endParaRPr>
          </a:p>
          <a:p>
            <a:pPr marL="457200" lvl="0" indent="-450850" algn="l" rtl="0">
              <a:spcBef>
                <a:spcPts val="0"/>
              </a:spcBef>
              <a:spcAft>
                <a:spcPts val="0"/>
              </a:spcAft>
              <a:buSzPts val="3500"/>
              <a:buFont typeface="Montserrat"/>
              <a:buChar char="●"/>
            </a:pPr>
            <a:r>
              <a:rPr lang="en-GB" sz="3500">
                <a:latin typeface="Montserrat"/>
                <a:ea typeface="Montserrat"/>
                <a:cs typeface="Montserrat"/>
                <a:sym typeface="Montserrat"/>
              </a:rPr>
              <a:t>Can you include more ways in which you use the internet?</a:t>
            </a:r>
            <a:endParaRPr sz="3500">
              <a:latin typeface="Montserrat"/>
              <a:ea typeface="Montserrat"/>
              <a:cs typeface="Montserrat"/>
              <a:sym typeface="Montserrat"/>
            </a:endParaRPr>
          </a:p>
          <a:p>
            <a:pPr marL="0" lvl="0" indent="0" algn="l" rtl="0">
              <a:spcBef>
                <a:spcPts val="0"/>
              </a:spcBef>
              <a:spcAft>
                <a:spcPts val="0"/>
              </a:spcAft>
              <a:buNone/>
            </a:pPr>
            <a:endParaRPr sz="3500">
              <a:latin typeface="Montserrat"/>
              <a:ea typeface="Montserrat"/>
              <a:cs typeface="Montserrat"/>
              <a:sym typeface="Montserrat"/>
            </a:endParaRPr>
          </a:p>
        </p:txBody>
      </p:sp>
      <p:pic>
        <p:nvPicPr>
          <p:cNvPr id="6" name="Picture 5">
            <a:extLst>
              <a:ext uri="{FF2B5EF4-FFF2-40B4-BE49-F238E27FC236}">
                <a16:creationId xmlns:a16="http://schemas.microsoft.com/office/drawing/2014/main" id="{64D74260-FB85-4215-B0FD-C7469359FB61}"/>
              </a:ext>
            </a:extLst>
          </p:cNvPr>
          <p:cNvPicPr>
            <a:picLocks noChangeAspect="1"/>
          </p:cNvPicPr>
          <p:nvPr/>
        </p:nvPicPr>
        <p:blipFill>
          <a:blip r:embed="rId4"/>
          <a:stretch>
            <a:fillRect/>
          </a:stretch>
        </p:blipFill>
        <p:spPr>
          <a:xfrm>
            <a:off x="17059706" y="8942675"/>
            <a:ext cx="1032597" cy="1032597"/>
          </a:xfrm>
          <a:prstGeom prst="rect">
            <a:avLst/>
          </a:prstGeom>
        </p:spPr>
      </p:pic>
      <p:sp>
        <p:nvSpPr>
          <p:cNvPr id="7" name="Google Shape;220;p32">
            <a:extLst>
              <a:ext uri="{FF2B5EF4-FFF2-40B4-BE49-F238E27FC236}">
                <a16:creationId xmlns:a16="http://schemas.microsoft.com/office/drawing/2014/main" id="{F4376BBA-6B3B-43CB-ACE2-AD94F4A2715B}"/>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3" name="Google Shape;223;p32"/>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How do you use the internet?</a:t>
            </a:r>
            <a:endParaRPr>
              <a:solidFill>
                <a:schemeClr val="dk2"/>
              </a:solidFill>
            </a:endParaRPr>
          </a:p>
        </p:txBody>
      </p:sp>
      <p:sp>
        <p:nvSpPr>
          <p:cNvPr id="220" name="Google Shape;220;p32"/>
          <p:cNvSpPr txBox="1">
            <a:spLocks noGrp="1"/>
          </p:cNvSpPr>
          <p:nvPr>
            <p:ph type="subTitle" idx="1"/>
          </p:nvPr>
        </p:nvSpPr>
        <p:spPr>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1</a:t>
            </a:r>
            <a:endParaRPr sz="3500" b="1" dirty="0">
              <a:latin typeface="Montserrat"/>
              <a:ea typeface="Montserrat"/>
              <a:cs typeface="Montserrat"/>
              <a:sym typeface="Montserrat"/>
            </a:endParaRPr>
          </a:p>
        </p:txBody>
      </p:sp>
      <p:sp>
        <p:nvSpPr>
          <p:cNvPr id="221" name="Google Shape;221;p32"/>
          <p:cNvSpPr txBox="1">
            <a:spLocks noGrp="1"/>
          </p:cNvSpPr>
          <p:nvPr>
            <p:ph type="body" idx="3"/>
          </p:nvPr>
        </p:nvSpPr>
        <p:spPr>
          <a:xfrm>
            <a:off x="917950" y="4140150"/>
            <a:ext cx="6256800" cy="4213500"/>
          </a:xfrm>
          <a:prstGeom prst="rect">
            <a:avLst/>
          </a:prstGeom>
        </p:spPr>
        <p:txBody>
          <a:bodyPr spcFirstLastPara="1" wrap="square" lIns="0" tIns="0" rIns="0" bIns="0" anchor="t" anchorCtr="0">
            <a:noAutofit/>
          </a:bodyPr>
          <a:lstStyle/>
          <a:p>
            <a:pPr marL="0" lvl="0" indent="0" algn="l" rtl="0">
              <a:spcBef>
                <a:spcPts val="0"/>
              </a:spcBef>
              <a:spcAft>
                <a:spcPts val="2000"/>
              </a:spcAft>
              <a:buNone/>
            </a:pPr>
            <a:r>
              <a:rPr lang="en-GB" sz="3500"/>
              <a:t>Create a spider diagram to show all of the ways in which you use the internet.</a:t>
            </a:r>
            <a:endParaRPr sz="3500"/>
          </a:p>
        </p:txBody>
      </p:sp>
      <p:sp>
        <p:nvSpPr>
          <p:cNvPr id="222" name="Google Shape;222;p32"/>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4</a:t>
            </a:fld>
            <a:endParaRPr/>
          </a:p>
        </p:txBody>
      </p:sp>
      <p:pic>
        <p:nvPicPr>
          <p:cNvPr id="12" name="Picture 11">
            <a:extLst>
              <a:ext uri="{FF2B5EF4-FFF2-40B4-BE49-F238E27FC236}">
                <a16:creationId xmlns:a16="http://schemas.microsoft.com/office/drawing/2014/main" id="{4116BEC2-8FF5-4959-9D71-205B9697457D}"/>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7" name="Google Shape;220;p32">
            <a:extLst>
              <a:ext uri="{FF2B5EF4-FFF2-40B4-BE49-F238E27FC236}">
                <a16:creationId xmlns:a16="http://schemas.microsoft.com/office/drawing/2014/main" id="{B5818C12-F09D-4F23-BF21-3203EA5B545B}"/>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subTitle" idx="1"/>
          </p:nvPr>
        </p:nvSpPr>
        <p:spPr>
          <a:xfrm>
            <a:off x="917950" y="588225"/>
            <a:ext cx="6256800" cy="906600"/>
          </a:xfrm>
          <a:prstGeom prst="rect">
            <a:avLst/>
          </a:prstGeom>
          <a:solidFill>
            <a:srgbClr val="C00000"/>
          </a:solidFill>
        </p:spPr>
        <p:txBody>
          <a:bodyPr spcFirstLastPara="1" wrap="square" lIns="182850" tIns="180000" rIns="182850" bIns="182850" anchor="t" anchorCtr="0">
            <a:noAutofit/>
          </a:bodyPr>
          <a:lstStyle/>
          <a:p>
            <a:pPr marL="0" lvl="0" indent="0" algn="l" rtl="0">
              <a:spcBef>
                <a:spcPts val="0"/>
              </a:spcBef>
              <a:spcAft>
                <a:spcPts val="0"/>
              </a:spcAft>
              <a:buNone/>
            </a:pPr>
            <a:r>
              <a:rPr lang="en-GB" sz="3500" dirty="0"/>
              <a:t>Task 1 - feedback</a:t>
            </a:r>
            <a:endParaRPr sz="3500" b="1" dirty="0">
              <a:latin typeface="Montserrat"/>
              <a:ea typeface="Montserrat"/>
              <a:cs typeface="Montserrat"/>
              <a:sym typeface="Montserrat"/>
            </a:endParaRPr>
          </a:p>
        </p:txBody>
      </p:sp>
      <p:sp>
        <p:nvSpPr>
          <p:cNvPr id="235" name="Google Shape;235;p33"/>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5</a:t>
            </a:fld>
            <a:endParaRPr/>
          </a:p>
        </p:txBody>
      </p:sp>
      <p:sp>
        <p:nvSpPr>
          <p:cNvPr id="236" name="Google Shape;236;p33"/>
          <p:cNvSpPr/>
          <p:nvPr/>
        </p:nvSpPr>
        <p:spPr>
          <a:xfrm>
            <a:off x="5617225" y="4628675"/>
            <a:ext cx="6256800" cy="2528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900">
                <a:solidFill>
                  <a:schemeClr val="lt1"/>
                </a:solidFill>
                <a:latin typeface="Montserrat SemiBold"/>
                <a:ea typeface="Montserrat SemiBold"/>
                <a:cs typeface="Montserrat SemiBold"/>
                <a:sym typeface="Montserrat SemiBold"/>
              </a:rPr>
              <a:t>How do I use the internet?</a:t>
            </a:r>
            <a:endParaRPr sz="3900">
              <a:solidFill>
                <a:schemeClr val="lt1"/>
              </a:solidFill>
              <a:latin typeface="Montserrat SemiBold"/>
              <a:ea typeface="Montserrat SemiBold"/>
              <a:cs typeface="Montserrat SemiBold"/>
              <a:sym typeface="Montserrat SemiBold"/>
            </a:endParaRPr>
          </a:p>
        </p:txBody>
      </p:sp>
      <p:cxnSp>
        <p:nvCxnSpPr>
          <p:cNvPr id="237" name="Google Shape;237;p33"/>
          <p:cNvCxnSpPr>
            <a:stCxn id="236" idx="0"/>
          </p:cNvCxnSpPr>
          <p:nvPr/>
        </p:nvCxnSpPr>
        <p:spPr>
          <a:xfrm rot="10800000">
            <a:off x="8741425" y="3339575"/>
            <a:ext cx="4200" cy="1289100"/>
          </a:xfrm>
          <a:prstGeom prst="straightConnector1">
            <a:avLst/>
          </a:prstGeom>
          <a:noFill/>
          <a:ln w="114300" cap="flat" cmpd="sng">
            <a:solidFill>
              <a:schemeClr val="dk2"/>
            </a:solidFill>
            <a:prstDash val="solid"/>
            <a:round/>
            <a:headEnd type="none" w="med" len="med"/>
            <a:tailEnd type="triangle" w="med" len="med"/>
          </a:ln>
        </p:spPr>
      </p:cxnSp>
      <p:sp>
        <p:nvSpPr>
          <p:cNvPr id="238" name="Google Shape;238;p33"/>
          <p:cNvSpPr txBox="1"/>
          <p:nvPr/>
        </p:nvSpPr>
        <p:spPr>
          <a:xfrm>
            <a:off x="6907200" y="2199450"/>
            <a:ext cx="38670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Research for homework</a:t>
            </a:r>
            <a:endParaRPr sz="2700">
              <a:latin typeface="Montserrat"/>
              <a:ea typeface="Montserrat"/>
              <a:cs typeface="Montserrat"/>
              <a:sym typeface="Montserrat"/>
            </a:endParaRPr>
          </a:p>
        </p:txBody>
      </p:sp>
      <p:cxnSp>
        <p:nvCxnSpPr>
          <p:cNvPr id="239" name="Google Shape;239;p33"/>
          <p:cNvCxnSpPr>
            <a:stCxn id="236" idx="7"/>
          </p:cNvCxnSpPr>
          <p:nvPr/>
        </p:nvCxnSpPr>
        <p:spPr>
          <a:xfrm rot="10800000" flipH="1">
            <a:off x="10957738" y="4012551"/>
            <a:ext cx="638100" cy="986400"/>
          </a:xfrm>
          <a:prstGeom prst="straightConnector1">
            <a:avLst/>
          </a:prstGeom>
          <a:noFill/>
          <a:ln w="114300" cap="flat" cmpd="sng">
            <a:solidFill>
              <a:schemeClr val="dk2"/>
            </a:solidFill>
            <a:prstDash val="solid"/>
            <a:round/>
            <a:headEnd type="none" w="med" len="med"/>
            <a:tailEnd type="triangle" w="med" len="med"/>
          </a:ln>
        </p:spPr>
      </p:cxnSp>
      <p:sp>
        <p:nvSpPr>
          <p:cNvPr id="240" name="Google Shape;240;p33"/>
          <p:cNvSpPr txBox="1"/>
          <p:nvPr/>
        </p:nvSpPr>
        <p:spPr>
          <a:xfrm>
            <a:off x="11298350" y="2906750"/>
            <a:ext cx="48942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Access web programs for school work</a:t>
            </a:r>
            <a:endParaRPr sz="2700">
              <a:latin typeface="Montserrat"/>
              <a:ea typeface="Montserrat"/>
              <a:cs typeface="Montserrat"/>
              <a:sym typeface="Montserrat"/>
            </a:endParaRPr>
          </a:p>
        </p:txBody>
      </p:sp>
      <p:cxnSp>
        <p:nvCxnSpPr>
          <p:cNvPr id="241" name="Google Shape;241;p33"/>
          <p:cNvCxnSpPr>
            <a:stCxn id="236" idx="2"/>
          </p:cNvCxnSpPr>
          <p:nvPr/>
        </p:nvCxnSpPr>
        <p:spPr>
          <a:xfrm rot="10800000">
            <a:off x="4684825" y="5892875"/>
            <a:ext cx="932400" cy="0"/>
          </a:xfrm>
          <a:prstGeom prst="straightConnector1">
            <a:avLst/>
          </a:prstGeom>
          <a:noFill/>
          <a:ln w="114300" cap="flat" cmpd="sng">
            <a:solidFill>
              <a:schemeClr val="dk2"/>
            </a:solidFill>
            <a:prstDash val="solid"/>
            <a:round/>
            <a:headEnd type="none" w="med" len="med"/>
            <a:tailEnd type="triangle" w="med" len="med"/>
          </a:ln>
        </p:spPr>
      </p:cxnSp>
      <p:sp>
        <p:nvSpPr>
          <p:cNvPr id="242" name="Google Shape;242;p33"/>
          <p:cNvSpPr txBox="1"/>
          <p:nvPr/>
        </p:nvSpPr>
        <p:spPr>
          <a:xfrm>
            <a:off x="248650" y="5364725"/>
            <a:ext cx="45888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Connect to an online gaming platform</a:t>
            </a:r>
            <a:endParaRPr sz="2700">
              <a:latin typeface="Montserrat"/>
              <a:ea typeface="Montserrat"/>
              <a:cs typeface="Montserrat"/>
              <a:sym typeface="Montserrat"/>
            </a:endParaRPr>
          </a:p>
        </p:txBody>
      </p:sp>
      <p:cxnSp>
        <p:nvCxnSpPr>
          <p:cNvPr id="243" name="Google Shape;243;p33"/>
          <p:cNvCxnSpPr>
            <a:stCxn id="236" idx="1"/>
          </p:cNvCxnSpPr>
          <p:nvPr/>
        </p:nvCxnSpPr>
        <p:spPr>
          <a:xfrm rot="10800000">
            <a:off x="5725912" y="3966051"/>
            <a:ext cx="807600" cy="1032900"/>
          </a:xfrm>
          <a:prstGeom prst="straightConnector1">
            <a:avLst/>
          </a:prstGeom>
          <a:noFill/>
          <a:ln w="114300" cap="flat" cmpd="sng">
            <a:solidFill>
              <a:schemeClr val="dk2"/>
            </a:solidFill>
            <a:prstDash val="solid"/>
            <a:round/>
            <a:headEnd type="none" w="med" len="med"/>
            <a:tailEnd type="triangle" w="med" len="med"/>
          </a:ln>
        </p:spPr>
      </p:cxnSp>
      <p:sp>
        <p:nvSpPr>
          <p:cNvPr id="244" name="Google Shape;244;p33"/>
          <p:cNvSpPr txBox="1"/>
          <p:nvPr/>
        </p:nvSpPr>
        <p:spPr>
          <a:xfrm>
            <a:off x="1378525" y="3140950"/>
            <a:ext cx="42387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Online shopping - to buy presents or games online</a:t>
            </a:r>
            <a:endParaRPr sz="2700">
              <a:latin typeface="Montserrat"/>
              <a:ea typeface="Montserrat"/>
              <a:cs typeface="Montserrat"/>
              <a:sym typeface="Montserrat"/>
            </a:endParaRPr>
          </a:p>
        </p:txBody>
      </p:sp>
      <p:cxnSp>
        <p:nvCxnSpPr>
          <p:cNvPr id="245" name="Google Shape;245;p33"/>
          <p:cNvCxnSpPr>
            <a:stCxn id="236" idx="6"/>
          </p:cNvCxnSpPr>
          <p:nvPr/>
        </p:nvCxnSpPr>
        <p:spPr>
          <a:xfrm>
            <a:off x="11874025" y="5892875"/>
            <a:ext cx="1065300" cy="49500"/>
          </a:xfrm>
          <a:prstGeom prst="straightConnector1">
            <a:avLst/>
          </a:prstGeom>
          <a:noFill/>
          <a:ln w="114300" cap="flat" cmpd="sng">
            <a:solidFill>
              <a:schemeClr val="dk2"/>
            </a:solidFill>
            <a:prstDash val="solid"/>
            <a:round/>
            <a:headEnd type="none" w="med" len="med"/>
            <a:tailEnd type="triangle" w="med" len="med"/>
          </a:ln>
        </p:spPr>
      </p:cxnSp>
      <p:sp>
        <p:nvSpPr>
          <p:cNvPr id="246" name="Google Shape;246;p33"/>
          <p:cNvSpPr txBox="1"/>
          <p:nvPr/>
        </p:nvSpPr>
        <p:spPr>
          <a:xfrm>
            <a:off x="12939325" y="5447188"/>
            <a:ext cx="38670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Access social media</a:t>
            </a:r>
            <a:endParaRPr sz="2700">
              <a:latin typeface="Montserrat"/>
              <a:ea typeface="Montserrat"/>
              <a:cs typeface="Montserrat"/>
              <a:sym typeface="Montserrat"/>
            </a:endParaRPr>
          </a:p>
        </p:txBody>
      </p:sp>
      <p:cxnSp>
        <p:nvCxnSpPr>
          <p:cNvPr id="247" name="Google Shape;247;p33"/>
          <p:cNvCxnSpPr>
            <a:stCxn id="236" idx="3"/>
            <a:endCxn id="248" idx="0"/>
          </p:cNvCxnSpPr>
          <p:nvPr/>
        </p:nvCxnSpPr>
        <p:spPr>
          <a:xfrm flipH="1">
            <a:off x="5832412" y="6786799"/>
            <a:ext cx="701100" cy="945900"/>
          </a:xfrm>
          <a:prstGeom prst="straightConnector1">
            <a:avLst/>
          </a:prstGeom>
          <a:noFill/>
          <a:ln w="114300" cap="flat" cmpd="sng">
            <a:solidFill>
              <a:schemeClr val="dk2"/>
            </a:solidFill>
            <a:prstDash val="solid"/>
            <a:round/>
            <a:headEnd type="none" w="med" len="med"/>
            <a:tailEnd type="triangle" w="med" len="med"/>
          </a:ln>
        </p:spPr>
      </p:cxnSp>
      <p:sp>
        <p:nvSpPr>
          <p:cNvPr id="248" name="Google Shape;248;p33"/>
          <p:cNvSpPr txBox="1"/>
          <p:nvPr/>
        </p:nvSpPr>
        <p:spPr>
          <a:xfrm>
            <a:off x="3898800" y="7732700"/>
            <a:ext cx="38670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Access my school website</a:t>
            </a:r>
            <a:endParaRPr sz="2700">
              <a:latin typeface="Montserrat"/>
              <a:ea typeface="Montserrat"/>
              <a:cs typeface="Montserrat"/>
              <a:sym typeface="Montserrat"/>
            </a:endParaRPr>
          </a:p>
        </p:txBody>
      </p:sp>
      <p:cxnSp>
        <p:nvCxnSpPr>
          <p:cNvPr id="249" name="Google Shape;249;p33"/>
          <p:cNvCxnSpPr>
            <a:stCxn id="236" idx="4"/>
          </p:cNvCxnSpPr>
          <p:nvPr/>
        </p:nvCxnSpPr>
        <p:spPr>
          <a:xfrm flipH="1">
            <a:off x="8725225" y="7157075"/>
            <a:ext cx="20400" cy="1295700"/>
          </a:xfrm>
          <a:prstGeom prst="straightConnector1">
            <a:avLst/>
          </a:prstGeom>
          <a:noFill/>
          <a:ln w="114300" cap="flat" cmpd="sng">
            <a:solidFill>
              <a:schemeClr val="dk2"/>
            </a:solidFill>
            <a:prstDash val="solid"/>
            <a:round/>
            <a:headEnd type="none" w="med" len="med"/>
            <a:tailEnd type="triangle" w="med" len="med"/>
          </a:ln>
        </p:spPr>
      </p:cxnSp>
      <p:sp>
        <p:nvSpPr>
          <p:cNvPr id="250" name="Google Shape;250;p33"/>
          <p:cNvSpPr txBox="1"/>
          <p:nvPr/>
        </p:nvSpPr>
        <p:spPr>
          <a:xfrm>
            <a:off x="7174750" y="8480500"/>
            <a:ext cx="2864400" cy="69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Reading blogs</a:t>
            </a:r>
            <a:endParaRPr sz="2700">
              <a:latin typeface="Montserrat"/>
              <a:ea typeface="Montserrat"/>
              <a:cs typeface="Montserrat"/>
              <a:sym typeface="Montserrat"/>
            </a:endParaRPr>
          </a:p>
        </p:txBody>
      </p:sp>
      <p:cxnSp>
        <p:nvCxnSpPr>
          <p:cNvPr id="251" name="Google Shape;251;p33"/>
          <p:cNvCxnSpPr>
            <a:stCxn id="236" idx="5"/>
          </p:cNvCxnSpPr>
          <p:nvPr/>
        </p:nvCxnSpPr>
        <p:spPr>
          <a:xfrm>
            <a:off x="10957738" y="6786799"/>
            <a:ext cx="891000" cy="847800"/>
          </a:xfrm>
          <a:prstGeom prst="straightConnector1">
            <a:avLst/>
          </a:prstGeom>
          <a:noFill/>
          <a:ln w="114300" cap="flat" cmpd="sng">
            <a:solidFill>
              <a:schemeClr val="dk2"/>
            </a:solidFill>
            <a:prstDash val="solid"/>
            <a:round/>
            <a:headEnd type="none" w="med" len="med"/>
            <a:tailEnd type="triangle" w="med" len="med"/>
          </a:ln>
        </p:spPr>
      </p:cxnSp>
      <p:sp>
        <p:nvSpPr>
          <p:cNvPr id="252" name="Google Shape;252;p33"/>
          <p:cNvSpPr txBox="1"/>
          <p:nvPr/>
        </p:nvSpPr>
        <p:spPr>
          <a:xfrm>
            <a:off x="11811950" y="7374688"/>
            <a:ext cx="3867000" cy="11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a:latin typeface="Montserrat"/>
                <a:ea typeface="Montserrat"/>
                <a:cs typeface="Montserrat"/>
                <a:sym typeface="Montserrat"/>
              </a:rPr>
              <a:t>Watch videos or vlogs</a:t>
            </a:r>
            <a:endParaRPr sz="2700">
              <a:latin typeface="Montserrat"/>
              <a:ea typeface="Montserrat"/>
              <a:cs typeface="Montserrat"/>
              <a:sym typeface="Montserrat"/>
            </a:endParaRPr>
          </a:p>
        </p:txBody>
      </p:sp>
      <p:pic>
        <p:nvPicPr>
          <p:cNvPr id="21" name="Picture 20">
            <a:extLst>
              <a:ext uri="{FF2B5EF4-FFF2-40B4-BE49-F238E27FC236}">
                <a16:creationId xmlns:a16="http://schemas.microsoft.com/office/drawing/2014/main" id="{7E86DDE5-91BC-47D5-AAB1-10FB11609689}"/>
              </a:ext>
            </a:extLst>
          </p:cNvPr>
          <p:cNvPicPr>
            <a:picLocks noChangeAspect="1"/>
          </p:cNvPicPr>
          <p:nvPr/>
        </p:nvPicPr>
        <p:blipFill>
          <a:blip r:embed="rId3"/>
          <a:stretch>
            <a:fillRect/>
          </a:stretch>
        </p:blipFill>
        <p:spPr>
          <a:xfrm>
            <a:off x="17059706" y="8942675"/>
            <a:ext cx="1032597" cy="1032597"/>
          </a:xfrm>
          <a:prstGeom prst="rect">
            <a:avLst/>
          </a:prstGeom>
        </p:spPr>
      </p:pic>
      <p:sp>
        <p:nvSpPr>
          <p:cNvPr id="22" name="Google Shape;220;p32">
            <a:extLst>
              <a:ext uri="{FF2B5EF4-FFF2-40B4-BE49-F238E27FC236}">
                <a16:creationId xmlns:a16="http://schemas.microsoft.com/office/drawing/2014/main" id="{3FACC8AD-DEBC-4070-821F-DAE2B71C1961}"/>
              </a:ext>
            </a:extLst>
          </p:cNvPr>
          <p:cNvSpPr txBox="1">
            <a:spLocks/>
          </p:cNvSpPr>
          <p:nvPr/>
        </p:nvSpPr>
        <p:spPr>
          <a:xfrm>
            <a:off x="16847999" y="198782"/>
            <a:ext cx="1440001" cy="791515"/>
          </a:xfrm>
          <a:prstGeom prst="rect">
            <a:avLst/>
          </a:prstGeom>
          <a:solidFill>
            <a:srgbClr val="C00000"/>
          </a:solidFill>
        </p:spPr>
        <p:txBody>
          <a:bodyPr spcFirstLastPara="1" vert="horz" wrap="square" lIns="182850" tIns="180000" rIns="182850" bIns="182850" rtlCol="0" anchor="t" anchorCtr="0">
            <a:noAutofit/>
          </a:bodyPr>
          <a:lstStyle>
            <a:lvl1pPr marL="342900" lvl="0" indent="-342900" algn="l" defTabSz="1371600" rtl="0" eaLnBrk="1" latinLnBrk="0" hangingPunct="1">
              <a:lnSpc>
                <a:spcPct val="90000"/>
              </a:lnSpc>
              <a:spcBef>
                <a:spcPts val="0"/>
              </a:spcBef>
              <a:spcAft>
                <a:spcPts val="0"/>
              </a:spcAft>
              <a:buFont typeface="Arial" panose="020B0604020202020204" pitchFamily="34" charset="0"/>
              <a:buNone/>
              <a:defRPr sz="4200" kern="1200">
                <a:solidFill>
                  <a:schemeClr val="lt1"/>
                </a:solidFill>
                <a:latin typeface="Montserrat SemiBold"/>
                <a:ea typeface="Montserrat SemiBold"/>
                <a:cs typeface="Montserrat SemiBold"/>
                <a:sym typeface="Montserrat SemiBold"/>
              </a:defRPr>
            </a:lvl1pPr>
            <a:lvl2pPr marL="1028700" lvl="1" indent="-342900" algn="l" defTabSz="1371600" rtl="0" eaLnBrk="1" latinLnBrk="0" hangingPunct="1">
              <a:lnSpc>
                <a:spcPct val="90000"/>
              </a:lnSpc>
              <a:spcBef>
                <a:spcPts val="0"/>
              </a:spcBef>
              <a:spcAft>
                <a:spcPts val="0"/>
              </a:spcAft>
              <a:buFont typeface="Arial" panose="020B0604020202020204" pitchFamily="34" charset="0"/>
              <a:buNone/>
              <a:defRPr sz="3600" kern="1200">
                <a:solidFill>
                  <a:schemeClr val="tx1"/>
                </a:solidFill>
                <a:latin typeface="+mn-lt"/>
                <a:ea typeface="+mn-ea"/>
                <a:cs typeface="+mn-cs"/>
              </a:defRPr>
            </a:lvl2pPr>
            <a:lvl3pPr marL="1714500" lvl="2" indent="-342900" algn="l" defTabSz="1371600" rtl="0" eaLnBrk="1" latinLnBrk="0" hangingPunct="1">
              <a:lnSpc>
                <a:spcPct val="90000"/>
              </a:lnSpc>
              <a:spcBef>
                <a:spcPts val="0"/>
              </a:spcBef>
              <a:spcAft>
                <a:spcPts val="0"/>
              </a:spcAft>
              <a:buFont typeface="Arial" panose="020B0604020202020204" pitchFamily="34" charset="0"/>
              <a:buNone/>
              <a:defRPr sz="3000" kern="1200">
                <a:solidFill>
                  <a:schemeClr val="tx1"/>
                </a:solidFill>
                <a:latin typeface="+mn-lt"/>
                <a:ea typeface="+mn-ea"/>
                <a:cs typeface="+mn-cs"/>
              </a:defRPr>
            </a:lvl3pPr>
            <a:lvl4pPr marL="2400300" lvl="3"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4pPr>
            <a:lvl5pPr marL="3086100" lvl="4"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5pPr>
            <a:lvl6pPr marL="3771900" lvl="5"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6pPr>
            <a:lvl7pPr marL="4457700" lvl="6"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7pPr>
            <a:lvl8pPr marL="5143500" lvl="7"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8pPr>
            <a:lvl9pPr marL="5829300" lvl="8" indent="-342900" algn="l" defTabSz="1371600" rtl="0" eaLnBrk="1" latinLnBrk="0" hangingPunct="1">
              <a:lnSpc>
                <a:spcPct val="90000"/>
              </a:lnSpc>
              <a:spcBef>
                <a:spcPts val="0"/>
              </a:spcBef>
              <a:spcAft>
                <a:spcPts val="0"/>
              </a:spcAft>
              <a:buFont typeface="Arial" panose="020B0604020202020204" pitchFamily="34" charset="0"/>
              <a:buNone/>
              <a:defRPr sz="2700" kern="1200">
                <a:solidFill>
                  <a:schemeClr val="tx1"/>
                </a:solidFill>
                <a:latin typeface="+mn-lt"/>
                <a:ea typeface="+mn-ea"/>
                <a:cs typeface="+mn-cs"/>
              </a:defRPr>
            </a:lvl9pPr>
          </a:lstStyle>
          <a:p>
            <a:pPr marL="0" indent="0"/>
            <a:r>
              <a:rPr lang="en-GB" sz="3500"/>
              <a:t>Task</a:t>
            </a:r>
            <a:endParaRPr lang="en-GB" sz="3500"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p:nvPr/>
        </p:nvSpPr>
        <p:spPr>
          <a:xfrm>
            <a:off x="914400" y="2863400"/>
            <a:ext cx="12448200" cy="382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Using the internet to socialise and build friendships</a:t>
            </a:r>
            <a:endParaRPr sz="6000">
              <a:solidFill>
                <a:schemeClr val="dk2"/>
              </a:solidFill>
              <a:latin typeface="Montserrat SemiBold"/>
              <a:ea typeface="Montserrat SemiBold"/>
              <a:cs typeface="Montserrat SemiBold"/>
              <a:sym typeface="Montserrat SemiBold"/>
            </a:endParaRPr>
          </a:p>
        </p:txBody>
      </p:sp>
      <p:sp>
        <p:nvSpPr>
          <p:cNvPr id="258" name="Google Shape;258;p34"/>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FFFFFF"/>
              </a:solidFill>
              <a:latin typeface="Montserrat Medium"/>
              <a:ea typeface="Montserrat Medium"/>
              <a:cs typeface="Montserrat Medium"/>
              <a:sym typeface="Montserrat Medium"/>
            </a:endParaRPr>
          </a:p>
        </p:txBody>
      </p:sp>
      <p:sp>
        <p:nvSpPr>
          <p:cNvPr id="259" name="Google Shape;259;p34"/>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6</a:t>
            </a:fld>
            <a:endParaRPr/>
          </a:p>
        </p:txBody>
      </p:sp>
      <p:pic>
        <p:nvPicPr>
          <p:cNvPr id="5" name="Picture 4">
            <a:extLst>
              <a:ext uri="{FF2B5EF4-FFF2-40B4-BE49-F238E27FC236}">
                <a16:creationId xmlns:a16="http://schemas.microsoft.com/office/drawing/2014/main" id="{6EF7E6EB-6263-4AE0-97EF-B9D836D6C5CD}"/>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265" name="Google Shape;265;p35"/>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Socialising online</a:t>
            </a:r>
            <a:endParaRPr>
              <a:solidFill>
                <a:schemeClr val="dk2"/>
              </a:solidFill>
            </a:endParaRPr>
          </a:p>
        </p:txBody>
      </p:sp>
      <p:sp>
        <p:nvSpPr>
          <p:cNvPr id="266" name="Google Shape;266;p35"/>
          <p:cNvSpPr txBox="1">
            <a:spLocks noGrp="1"/>
          </p:cNvSpPr>
          <p:nvPr>
            <p:ph type="body" idx="1"/>
          </p:nvPr>
        </p:nvSpPr>
        <p:spPr>
          <a:xfrm>
            <a:off x="917950" y="2162400"/>
            <a:ext cx="12814500" cy="150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a:t>Many people use the internet to socialise and to build friendships. They may do this through:</a:t>
            </a:r>
            <a:endParaRPr/>
          </a:p>
          <a:p>
            <a:pPr marL="0" lvl="0" indent="0" algn="l" rtl="0">
              <a:spcBef>
                <a:spcPts val="2000"/>
              </a:spcBef>
              <a:spcAft>
                <a:spcPts val="2000"/>
              </a:spcAft>
              <a:buNone/>
            </a:pPr>
            <a:endParaRPr sz="2800"/>
          </a:p>
        </p:txBody>
      </p:sp>
      <p:sp>
        <p:nvSpPr>
          <p:cNvPr id="267" name="Google Shape;267;p35"/>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7</a:t>
            </a:fld>
            <a:endParaRPr/>
          </a:p>
        </p:txBody>
      </p:sp>
      <p:sp>
        <p:nvSpPr>
          <p:cNvPr id="268" name="Google Shape;268;p35"/>
          <p:cNvSpPr txBox="1">
            <a:spLocks noGrp="1"/>
          </p:cNvSpPr>
          <p:nvPr>
            <p:ph type="subTitle" idx="4294967295"/>
          </p:nvPr>
        </p:nvSpPr>
        <p:spPr>
          <a:xfrm>
            <a:off x="9715875" y="6518443"/>
            <a:ext cx="6257925" cy="906462"/>
          </a:xfrm>
          <a:prstGeom prst="rect">
            <a:avLst/>
          </a:prstGeom>
          <a:solidFill>
            <a:schemeClr val="accent4"/>
          </a:solidFill>
        </p:spPr>
        <p:txBody>
          <a:bodyPr spcFirstLastPara="1" wrap="square" lIns="0" tIns="0" rIns="0" bIns="0" anchor="t" anchorCtr="0">
            <a:noAutofit/>
          </a:bodyPr>
          <a:lstStyle/>
          <a:p>
            <a:pPr marL="0" lvl="0" indent="0" algn="l" rtl="0">
              <a:spcBef>
                <a:spcPts val="0"/>
              </a:spcBef>
              <a:spcAft>
                <a:spcPts val="2000"/>
              </a:spcAft>
              <a:buNone/>
            </a:pPr>
            <a:r>
              <a:rPr lang="en-GB" sz="3500" dirty="0">
                <a:solidFill>
                  <a:srgbClr val="FFFFFF"/>
                </a:solidFill>
              </a:rPr>
              <a:t>Interest groups</a:t>
            </a:r>
            <a:endParaRPr sz="3500" dirty="0">
              <a:solidFill>
                <a:srgbClr val="FFFFFF"/>
              </a:solidFill>
            </a:endParaRPr>
          </a:p>
        </p:txBody>
      </p:sp>
      <p:sp>
        <p:nvSpPr>
          <p:cNvPr id="269" name="Google Shape;269;p35"/>
          <p:cNvSpPr txBox="1">
            <a:spLocks noGrp="1"/>
          </p:cNvSpPr>
          <p:nvPr>
            <p:ph type="subTitle" idx="4294967295"/>
          </p:nvPr>
        </p:nvSpPr>
        <p:spPr>
          <a:xfrm>
            <a:off x="917941" y="6546313"/>
            <a:ext cx="6256338" cy="906462"/>
          </a:xfrm>
          <a:prstGeom prst="rect">
            <a:avLst/>
          </a:prstGeom>
          <a:solidFill>
            <a:srgbClr val="008237"/>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Community forums</a:t>
            </a:r>
            <a:endParaRPr sz="3500">
              <a:solidFill>
                <a:srgbClr val="FFFFFF"/>
              </a:solidFill>
            </a:endParaRPr>
          </a:p>
        </p:txBody>
      </p:sp>
      <p:sp>
        <p:nvSpPr>
          <p:cNvPr id="270" name="Google Shape;270;p35"/>
          <p:cNvSpPr txBox="1">
            <a:spLocks noGrp="1"/>
          </p:cNvSpPr>
          <p:nvPr>
            <p:ph type="subTitle" idx="4294967295"/>
          </p:nvPr>
        </p:nvSpPr>
        <p:spPr>
          <a:xfrm>
            <a:off x="1003250" y="3693782"/>
            <a:ext cx="6257925" cy="906462"/>
          </a:xfrm>
          <a:prstGeom prst="rect">
            <a:avLst/>
          </a:prstGeom>
          <a:solidFill>
            <a:schemeClr val="accent6"/>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Online gaming</a:t>
            </a:r>
            <a:endParaRPr sz="3500">
              <a:solidFill>
                <a:srgbClr val="FFFFFF"/>
              </a:solidFill>
            </a:endParaRPr>
          </a:p>
        </p:txBody>
      </p:sp>
      <p:sp>
        <p:nvSpPr>
          <p:cNvPr id="271" name="Google Shape;271;p35"/>
          <p:cNvSpPr txBox="1">
            <a:spLocks noGrp="1"/>
          </p:cNvSpPr>
          <p:nvPr>
            <p:ph type="subTitle" idx="4294967295"/>
          </p:nvPr>
        </p:nvSpPr>
        <p:spPr>
          <a:xfrm>
            <a:off x="9715875" y="3693782"/>
            <a:ext cx="6257925" cy="906462"/>
          </a:xfrm>
          <a:prstGeom prst="rect">
            <a:avLst/>
          </a:prstGeom>
          <a:solidFill>
            <a:schemeClr val="accent5"/>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Social media platforms</a:t>
            </a:r>
            <a:endParaRPr sz="3500">
              <a:solidFill>
                <a:srgbClr val="FFFFFF"/>
              </a:solidFill>
            </a:endParaRPr>
          </a:p>
        </p:txBody>
      </p:sp>
      <p:sp>
        <p:nvSpPr>
          <p:cNvPr id="272" name="Google Shape;272;p35"/>
          <p:cNvSpPr txBox="1"/>
          <p:nvPr/>
        </p:nvSpPr>
        <p:spPr>
          <a:xfrm>
            <a:off x="1163375" y="4679725"/>
            <a:ext cx="60978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Playing video games whilst being connected to the internet</a:t>
            </a:r>
            <a:endParaRPr sz="3000">
              <a:latin typeface="Montserrat"/>
              <a:ea typeface="Montserrat"/>
              <a:cs typeface="Montserrat"/>
              <a:sym typeface="Montserrat"/>
            </a:endParaRPr>
          </a:p>
        </p:txBody>
      </p:sp>
      <p:sp>
        <p:nvSpPr>
          <p:cNvPr id="273" name="Google Shape;273;p35"/>
          <p:cNvSpPr txBox="1"/>
          <p:nvPr/>
        </p:nvSpPr>
        <p:spPr>
          <a:xfrm>
            <a:off x="9715875" y="4686875"/>
            <a:ext cx="66108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Websites and applications used to participate in social networking</a:t>
            </a:r>
            <a:endParaRPr sz="3000">
              <a:latin typeface="Montserrat"/>
              <a:ea typeface="Montserrat"/>
              <a:cs typeface="Montserrat"/>
              <a:sym typeface="Montserrat"/>
            </a:endParaRPr>
          </a:p>
        </p:txBody>
      </p:sp>
      <p:sp>
        <p:nvSpPr>
          <p:cNvPr id="274" name="Google Shape;274;p35"/>
          <p:cNvSpPr txBox="1"/>
          <p:nvPr/>
        </p:nvSpPr>
        <p:spPr>
          <a:xfrm>
            <a:off x="1163375" y="7452775"/>
            <a:ext cx="60978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Online discussion pages for local communities</a:t>
            </a:r>
            <a:endParaRPr sz="3000">
              <a:latin typeface="Montserrat"/>
              <a:ea typeface="Montserrat"/>
              <a:cs typeface="Montserrat"/>
              <a:sym typeface="Montserrat"/>
            </a:endParaRPr>
          </a:p>
        </p:txBody>
      </p:sp>
      <p:sp>
        <p:nvSpPr>
          <p:cNvPr id="275" name="Google Shape;275;p35"/>
          <p:cNvSpPr txBox="1"/>
          <p:nvPr/>
        </p:nvSpPr>
        <p:spPr>
          <a:xfrm>
            <a:off x="9715875" y="7445625"/>
            <a:ext cx="6842400" cy="1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Montserrat"/>
                <a:ea typeface="Montserrat"/>
                <a:cs typeface="Montserrat"/>
                <a:sym typeface="Montserrat"/>
              </a:rPr>
              <a:t>Forums for people who share joy in the same hobbies, sports and volunteering opportunities</a:t>
            </a:r>
            <a:endParaRPr sz="3000">
              <a:latin typeface="Montserrat"/>
              <a:ea typeface="Montserrat"/>
              <a:cs typeface="Montserrat"/>
              <a:sym typeface="Montserrat"/>
            </a:endParaRPr>
          </a:p>
        </p:txBody>
      </p:sp>
      <p:pic>
        <p:nvPicPr>
          <p:cNvPr id="14" name="Picture 13">
            <a:extLst>
              <a:ext uri="{FF2B5EF4-FFF2-40B4-BE49-F238E27FC236}">
                <a16:creationId xmlns:a16="http://schemas.microsoft.com/office/drawing/2014/main" id="{736D2A20-2F7A-4362-9980-85BC1BBF989B}"/>
              </a:ext>
            </a:extLst>
          </p:cNvPr>
          <p:cNvPicPr>
            <a:picLocks noChangeAspect="1"/>
          </p:cNvPicPr>
          <p:nvPr/>
        </p:nvPicPr>
        <p:blipFill>
          <a:blip r:embed="rId3"/>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10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10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fade">
                                      <p:cBhvr>
                                        <p:cTn id="22"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281" name="Google Shape;281;p36"/>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Socialising online</a:t>
            </a:r>
            <a:endParaRPr>
              <a:solidFill>
                <a:schemeClr val="dk2"/>
              </a:solidFill>
            </a:endParaRPr>
          </a:p>
        </p:txBody>
      </p:sp>
      <p:sp>
        <p:nvSpPr>
          <p:cNvPr id="282" name="Google Shape;282;p36"/>
          <p:cNvSpPr txBox="1">
            <a:spLocks noGrp="1"/>
          </p:cNvSpPr>
          <p:nvPr>
            <p:ph type="body" idx="1"/>
          </p:nvPr>
        </p:nvSpPr>
        <p:spPr>
          <a:xfrm>
            <a:off x="936800" y="1808125"/>
            <a:ext cx="13043700" cy="596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a:t>Aisha has had a wonderful day shopping and exploring Leicester with her family and wants to share her pictures with her friends. Which one of these options might Aisha choose to do this?</a:t>
            </a:r>
            <a:endParaRPr/>
          </a:p>
          <a:p>
            <a:pPr marL="0" lvl="0" indent="0" algn="l" rtl="0">
              <a:spcBef>
                <a:spcPts val="2000"/>
              </a:spcBef>
              <a:spcAft>
                <a:spcPts val="2000"/>
              </a:spcAft>
              <a:buNone/>
            </a:pPr>
            <a:endParaRPr sz="2800"/>
          </a:p>
        </p:txBody>
      </p:sp>
      <p:sp>
        <p:nvSpPr>
          <p:cNvPr id="283" name="Google Shape;283;p3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8</a:t>
            </a:fld>
            <a:endParaRPr/>
          </a:p>
        </p:txBody>
      </p:sp>
      <p:sp>
        <p:nvSpPr>
          <p:cNvPr id="284" name="Google Shape;284;p36"/>
          <p:cNvSpPr txBox="1">
            <a:spLocks noGrp="1"/>
          </p:cNvSpPr>
          <p:nvPr>
            <p:ph type="subTitle" idx="4294967295"/>
          </p:nvPr>
        </p:nvSpPr>
        <p:spPr>
          <a:xfrm>
            <a:off x="9724088" y="8319669"/>
            <a:ext cx="6256337" cy="908050"/>
          </a:xfrm>
          <a:prstGeom prst="rect">
            <a:avLst/>
          </a:prstGeom>
          <a:solidFill>
            <a:schemeClr val="accent4"/>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Interest groups</a:t>
            </a:r>
            <a:endParaRPr sz="3500">
              <a:solidFill>
                <a:srgbClr val="FFFFFF"/>
              </a:solidFill>
            </a:endParaRPr>
          </a:p>
        </p:txBody>
      </p:sp>
      <p:sp>
        <p:nvSpPr>
          <p:cNvPr id="285" name="Google Shape;285;p36"/>
          <p:cNvSpPr txBox="1">
            <a:spLocks noGrp="1"/>
          </p:cNvSpPr>
          <p:nvPr>
            <p:ph type="subTitle" idx="4294967295"/>
          </p:nvPr>
        </p:nvSpPr>
        <p:spPr>
          <a:xfrm>
            <a:off x="9724088" y="7250113"/>
            <a:ext cx="6256337" cy="906462"/>
          </a:xfrm>
          <a:prstGeom prst="rect">
            <a:avLst/>
          </a:prstGeom>
          <a:solidFill>
            <a:srgbClr val="008237"/>
          </a:solidFill>
        </p:spPr>
        <p:txBody>
          <a:bodyPr spcFirstLastPara="1" wrap="square" lIns="0" tIns="0" rIns="0" bIns="0" anchor="t" anchorCtr="0">
            <a:noAutofit/>
          </a:bodyPr>
          <a:lstStyle/>
          <a:p>
            <a:pPr marL="0" lvl="0" indent="0" algn="l" rtl="0">
              <a:spcBef>
                <a:spcPts val="0"/>
              </a:spcBef>
              <a:spcAft>
                <a:spcPts val="2000"/>
              </a:spcAft>
              <a:buNone/>
            </a:pPr>
            <a:r>
              <a:rPr lang="en-GB" sz="3500" dirty="0">
                <a:solidFill>
                  <a:srgbClr val="FFFFFF"/>
                </a:solidFill>
              </a:rPr>
              <a:t> Community forums</a:t>
            </a:r>
            <a:endParaRPr sz="3500" dirty="0">
              <a:solidFill>
                <a:srgbClr val="FFFFFF"/>
              </a:solidFill>
            </a:endParaRPr>
          </a:p>
        </p:txBody>
      </p:sp>
      <p:sp>
        <p:nvSpPr>
          <p:cNvPr id="286" name="Google Shape;286;p36"/>
          <p:cNvSpPr txBox="1">
            <a:spLocks noGrp="1"/>
          </p:cNvSpPr>
          <p:nvPr>
            <p:ph type="subTitle" idx="4294967295"/>
          </p:nvPr>
        </p:nvSpPr>
        <p:spPr>
          <a:xfrm>
            <a:off x="9658524" y="4857125"/>
            <a:ext cx="6256337" cy="906462"/>
          </a:xfrm>
          <a:prstGeom prst="rect">
            <a:avLst/>
          </a:prstGeom>
          <a:solidFill>
            <a:schemeClr val="accent6"/>
          </a:solidFill>
        </p:spPr>
        <p:txBody>
          <a:bodyPr spcFirstLastPara="1" wrap="square" lIns="0" tIns="0" rIns="0" bIns="0" anchor="t" anchorCtr="0">
            <a:noAutofit/>
          </a:bodyPr>
          <a:lstStyle/>
          <a:p>
            <a:pPr marL="0" lvl="0" indent="0" algn="l" rtl="0">
              <a:spcBef>
                <a:spcPts val="0"/>
              </a:spcBef>
              <a:spcAft>
                <a:spcPts val="2000"/>
              </a:spcAft>
              <a:buNone/>
            </a:pPr>
            <a:r>
              <a:rPr lang="en-GB" sz="3500" dirty="0">
                <a:solidFill>
                  <a:srgbClr val="FFFFFF"/>
                </a:solidFill>
              </a:rPr>
              <a:t> Online gaming</a:t>
            </a:r>
            <a:endParaRPr sz="3500" dirty="0">
              <a:solidFill>
                <a:srgbClr val="FFFFFF"/>
              </a:solidFill>
            </a:endParaRPr>
          </a:p>
        </p:txBody>
      </p:sp>
      <p:sp>
        <p:nvSpPr>
          <p:cNvPr id="287" name="Google Shape;287;p36"/>
          <p:cNvSpPr txBox="1">
            <a:spLocks noGrp="1"/>
          </p:cNvSpPr>
          <p:nvPr>
            <p:ph type="subTitle" idx="4294967295"/>
          </p:nvPr>
        </p:nvSpPr>
        <p:spPr>
          <a:xfrm>
            <a:off x="9658525" y="6046401"/>
            <a:ext cx="6256337" cy="906462"/>
          </a:xfrm>
          <a:prstGeom prst="rect">
            <a:avLst/>
          </a:prstGeom>
          <a:solidFill>
            <a:schemeClr val="accent5"/>
          </a:solidFill>
        </p:spPr>
        <p:txBody>
          <a:bodyPr spcFirstLastPara="1" wrap="square" lIns="0" tIns="0" rIns="0" bIns="0" anchor="t" anchorCtr="0">
            <a:noAutofit/>
          </a:bodyPr>
          <a:lstStyle/>
          <a:p>
            <a:pPr marL="0" lvl="0" indent="0" algn="l" rtl="0">
              <a:spcBef>
                <a:spcPts val="0"/>
              </a:spcBef>
              <a:spcAft>
                <a:spcPts val="2000"/>
              </a:spcAft>
              <a:buNone/>
            </a:pPr>
            <a:r>
              <a:rPr lang="en-GB" sz="3500" dirty="0">
                <a:solidFill>
                  <a:srgbClr val="FFFFFF"/>
                </a:solidFill>
              </a:rPr>
              <a:t> Social media platforms</a:t>
            </a:r>
            <a:endParaRPr sz="3500" dirty="0">
              <a:solidFill>
                <a:srgbClr val="FFFFFF"/>
              </a:solidFill>
            </a:endParaRPr>
          </a:p>
        </p:txBody>
      </p:sp>
      <p:pic>
        <p:nvPicPr>
          <p:cNvPr id="288" name="Google Shape;288;p36"/>
          <p:cNvPicPr preferRelativeResize="0"/>
          <p:nvPr/>
        </p:nvPicPr>
        <p:blipFill>
          <a:blip r:embed="rId3">
            <a:alphaModFix/>
          </a:blip>
          <a:stretch>
            <a:fillRect/>
          </a:stretch>
        </p:blipFill>
        <p:spPr>
          <a:xfrm>
            <a:off x="3043975" y="4873625"/>
            <a:ext cx="3946225" cy="4158476"/>
          </a:xfrm>
          <a:prstGeom prst="rect">
            <a:avLst/>
          </a:prstGeom>
          <a:noFill/>
          <a:ln>
            <a:noFill/>
          </a:ln>
        </p:spPr>
      </p:pic>
      <p:sp>
        <p:nvSpPr>
          <p:cNvPr id="289" name="Google Shape;289;p36"/>
          <p:cNvSpPr/>
          <p:nvPr/>
        </p:nvSpPr>
        <p:spPr>
          <a:xfrm>
            <a:off x="9658525" y="6004800"/>
            <a:ext cx="6321900" cy="1004100"/>
          </a:xfrm>
          <a:prstGeom prst="rect">
            <a:avLst/>
          </a:prstGeom>
          <a:no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DD931AC8-FEC1-4C9E-A823-E8E464BE719A}"/>
              </a:ext>
            </a:extLst>
          </p:cNvPr>
          <p:cNvPicPr>
            <a:picLocks noChangeAspect="1"/>
          </p:cNvPicPr>
          <p:nvPr/>
        </p:nvPicPr>
        <p:blipFill>
          <a:blip r:embed="rId4"/>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1000"/>
                                        <p:tgtEl>
                                          <p:spTgt spid="2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gtEl>
                                        <p:attrNameLst>
                                          <p:attrName>style.visibility</p:attrName>
                                        </p:attrNameLst>
                                      </p:cBhvr>
                                      <p:to>
                                        <p:strVal val="visible"/>
                                      </p:to>
                                    </p:set>
                                    <p:animEffect transition="in" filter="fade">
                                      <p:cBhvr>
                                        <p:cTn id="17" dur="1000"/>
                                        <p:tgtEl>
                                          <p:spTgt spid="285"/>
                                        </p:tgtEl>
                                      </p:cBhvr>
                                    </p:animEffect>
                                  </p:childTnLst>
                                </p:cTn>
                              </p:par>
                              <p:par>
                                <p:cTn id="18" presetID="10" presetClass="entr" presetSubtype="0" fill="hold" nodeType="withEffect">
                                  <p:stCondLst>
                                    <p:cond delay="0"/>
                                  </p:stCondLst>
                                  <p:childTnLst>
                                    <p:set>
                                      <p:cBhvr>
                                        <p:cTn id="19" dur="1" fill="hold">
                                          <p:stCondLst>
                                            <p:cond delay="0"/>
                                          </p:stCondLst>
                                        </p:cTn>
                                        <p:tgtEl>
                                          <p:spTgt spid="286"/>
                                        </p:tgtEl>
                                        <p:attrNameLst>
                                          <p:attrName>style.visibility</p:attrName>
                                        </p:attrNameLst>
                                      </p:cBhvr>
                                      <p:to>
                                        <p:strVal val="visible"/>
                                      </p:to>
                                    </p:set>
                                    <p:animEffect transition="in" filter="fade">
                                      <p:cBhvr>
                                        <p:cTn id="20" dur="1000"/>
                                        <p:tgtEl>
                                          <p:spTgt spid="286"/>
                                        </p:tgtEl>
                                      </p:cBhvr>
                                    </p:animEffect>
                                  </p:childTnLst>
                                </p:cTn>
                              </p:par>
                              <p:par>
                                <p:cTn id="21" presetID="10" presetClass="entr" presetSubtype="0" fill="hold" nodeType="with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fade">
                                      <p:cBhvr>
                                        <p:cTn id="23" dur="1000"/>
                                        <p:tgtEl>
                                          <p:spTgt spid="287"/>
                                        </p:tgtEl>
                                      </p:cBhvr>
                                    </p:animEffect>
                                  </p:childTnLst>
                                </p:cTn>
                              </p:par>
                              <p:par>
                                <p:cTn id="24" presetID="10" presetClass="entr" presetSubtype="0" fill="hold" nodeType="withEffect">
                                  <p:stCondLst>
                                    <p:cond delay="0"/>
                                  </p:stCondLst>
                                  <p:childTnLst>
                                    <p:set>
                                      <p:cBhvr>
                                        <p:cTn id="25" dur="1" fill="hold">
                                          <p:stCondLst>
                                            <p:cond delay="0"/>
                                          </p:stCondLst>
                                        </p:cTn>
                                        <p:tgtEl>
                                          <p:spTgt spid="284"/>
                                        </p:tgtEl>
                                        <p:attrNameLst>
                                          <p:attrName>style.visibility</p:attrName>
                                        </p:attrNameLst>
                                      </p:cBhvr>
                                      <p:to>
                                        <p:strVal val="visible"/>
                                      </p:to>
                                    </p:set>
                                    <p:animEffect transition="in" filter="fade">
                                      <p:cBhvr>
                                        <p:cTn id="26" dur="1000"/>
                                        <p:tgtEl>
                                          <p:spTgt spid="28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9"/>
                                        </p:tgtEl>
                                        <p:attrNameLst>
                                          <p:attrName>style.visibility</p:attrName>
                                        </p:attrNameLst>
                                      </p:cBhvr>
                                      <p:to>
                                        <p:strVal val="visible"/>
                                      </p:to>
                                    </p:set>
                                    <p:animEffect transition="in" filter="fade">
                                      <p:cBhvr>
                                        <p:cTn id="31"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p:nvPr/>
        </p:nvSpPr>
        <p:spPr>
          <a:xfrm>
            <a:off x="936800" y="9586650"/>
            <a:ext cx="6610800" cy="300600"/>
          </a:xfrm>
          <a:prstGeom prst="rect">
            <a:avLst/>
          </a:prstGeom>
          <a:noFill/>
          <a:ln>
            <a:noFill/>
          </a:ln>
        </p:spPr>
        <p:txBody>
          <a:bodyPr spcFirstLastPara="1" wrap="square" lIns="182850" tIns="182850" rIns="182850" bIns="182850" anchor="t" anchorCtr="0">
            <a:noAutofit/>
          </a:bodyPr>
          <a:lstStyle/>
          <a:p>
            <a:pPr marL="0" lvl="0" indent="0" algn="l" rtl="0">
              <a:spcBef>
                <a:spcPts val="0"/>
              </a:spcBef>
              <a:spcAft>
                <a:spcPts val="0"/>
              </a:spcAft>
              <a:buNone/>
            </a:pPr>
            <a:endParaRPr sz="1600">
              <a:solidFill>
                <a:srgbClr val="00A099"/>
              </a:solidFill>
              <a:latin typeface="Montserrat Medium"/>
              <a:ea typeface="Montserrat Medium"/>
              <a:cs typeface="Montserrat Medium"/>
              <a:sym typeface="Montserrat Medium"/>
            </a:endParaRPr>
          </a:p>
        </p:txBody>
      </p:sp>
      <p:sp>
        <p:nvSpPr>
          <p:cNvPr id="295" name="Google Shape;295;p37"/>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solidFill>
                  <a:schemeClr val="dk2"/>
                </a:solidFill>
              </a:rPr>
              <a:t>Socialising online</a:t>
            </a:r>
            <a:endParaRPr>
              <a:solidFill>
                <a:schemeClr val="dk2"/>
              </a:solidFill>
            </a:endParaRPr>
          </a:p>
        </p:txBody>
      </p:sp>
      <p:sp>
        <p:nvSpPr>
          <p:cNvPr id="296" name="Google Shape;296;p37"/>
          <p:cNvSpPr txBox="1">
            <a:spLocks noGrp="1"/>
          </p:cNvSpPr>
          <p:nvPr>
            <p:ph type="body" idx="1"/>
          </p:nvPr>
        </p:nvSpPr>
        <p:spPr>
          <a:xfrm>
            <a:off x="917950" y="1758525"/>
            <a:ext cx="13688100" cy="596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500"/>
              <a:t>Joseph’s school are trying to raise funds for a school bus to help take his football club to matches and the team is going to pack bags at the local supermarket to help. Where might Joseph’s parents advertise this to gain more exposure?</a:t>
            </a:r>
            <a:endParaRPr/>
          </a:p>
          <a:p>
            <a:pPr marL="0" lvl="0" indent="0" algn="l" rtl="0">
              <a:spcBef>
                <a:spcPts val="2000"/>
              </a:spcBef>
              <a:spcAft>
                <a:spcPts val="2000"/>
              </a:spcAft>
              <a:buNone/>
            </a:pPr>
            <a:endParaRPr sz="2800"/>
          </a:p>
        </p:txBody>
      </p:sp>
      <p:sp>
        <p:nvSpPr>
          <p:cNvPr id="297" name="Google Shape;297;p37"/>
          <p:cNvSpPr txBox="1">
            <a:spLocks noGrp="1"/>
          </p:cNvSpPr>
          <p:nvPr>
            <p:ph type="sldNum" idx="1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GB"/>
              <a:t>9</a:t>
            </a:fld>
            <a:endParaRPr/>
          </a:p>
        </p:txBody>
      </p:sp>
      <p:sp>
        <p:nvSpPr>
          <p:cNvPr id="298" name="Google Shape;298;p37"/>
          <p:cNvSpPr txBox="1">
            <a:spLocks noGrp="1"/>
          </p:cNvSpPr>
          <p:nvPr>
            <p:ph type="subTitle" idx="4294967295"/>
          </p:nvPr>
        </p:nvSpPr>
        <p:spPr>
          <a:xfrm>
            <a:off x="9724087" y="8369300"/>
            <a:ext cx="6256337" cy="906463"/>
          </a:xfrm>
          <a:prstGeom prst="rect">
            <a:avLst/>
          </a:prstGeom>
          <a:solidFill>
            <a:schemeClr val="accent4"/>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Interest groups</a:t>
            </a:r>
            <a:endParaRPr sz="3500">
              <a:solidFill>
                <a:srgbClr val="FFFFFF"/>
              </a:solidFill>
            </a:endParaRPr>
          </a:p>
        </p:txBody>
      </p:sp>
      <p:sp>
        <p:nvSpPr>
          <p:cNvPr id="299" name="Google Shape;299;p37"/>
          <p:cNvSpPr txBox="1">
            <a:spLocks noGrp="1"/>
          </p:cNvSpPr>
          <p:nvPr>
            <p:ph type="subTitle" idx="4294967295"/>
          </p:nvPr>
        </p:nvSpPr>
        <p:spPr>
          <a:xfrm>
            <a:off x="9724088" y="7172757"/>
            <a:ext cx="6256337" cy="908050"/>
          </a:xfrm>
          <a:prstGeom prst="rect">
            <a:avLst/>
          </a:prstGeom>
          <a:solidFill>
            <a:srgbClr val="008237"/>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Community forums</a:t>
            </a:r>
            <a:endParaRPr sz="3500">
              <a:solidFill>
                <a:srgbClr val="FFFFFF"/>
              </a:solidFill>
            </a:endParaRPr>
          </a:p>
        </p:txBody>
      </p:sp>
      <p:sp>
        <p:nvSpPr>
          <p:cNvPr id="300" name="Google Shape;300;p37"/>
          <p:cNvSpPr txBox="1">
            <a:spLocks noGrp="1"/>
          </p:cNvSpPr>
          <p:nvPr>
            <p:ph type="subTitle" idx="4294967295"/>
          </p:nvPr>
        </p:nvSpPr>
        <p:spPr>
          <a:xfrm>
            <a:off x="9658524" y="4885459"/>
            <a:ext cx="6256337" cy="906462"/>
          </a:xfrm>
          <a:prstGeom prst="rect">
            <a:avLst/>
          </a:prstGeom>
          <a:solidFill>
            <a:schemeClr val="accent6"/>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Online gaming</a:t>
            </a:r>
            <a:endParaRPr sz="3500">
              <a:solidFill>
                <a:srgbClr val="FFFFFF"/>
              </a:solidFill>
            </a:endParaRPr>
          </a:p>
        </p:txBody>
      </p:sp>
      <p:sp>
        <p:nvSpPr>
          <p:cNvPr id="301" name="Google Shape;301;p37"/>
          <p:cNvSpPr txBox="1">
            <a:spLocks noGrp="1"/>
          </p:cNvSpPr>
          <p:nvPr>
            <p:ph type="subTitle" idx="4294967295"/>
          </p:nvPr>
        </p:nvSpPr>
        <p:spPr>
          <a:xfrm>
            <a:off x="9658525" y="5999164"/>
            <a:ext cx="6256337" cy="906462"/>
          </a:xfrm>
          <a:prstGeom prst="rect">
            <a:avLst/>
          </a:prstGeom>
          <a:solidFill>
            <a:schemeClr val="accent5"/>
          </a:solidFill>
        </p:spPr>
        <p:txBody>
          <a:bodyPr spcFirstLastPara="1" wrap="square" lIns="0" tIns="0" rIns="0" bIns="0" anchor="t" anchorCtr="0">
            <a:noAutofit/>
          </a:bodyPr>
          <a:lstStyle/>
          <a:p>
            <a:pPr marL="0" lvl="0" indent="0" algn="l" rtl="0">
              <a:spcBef>
                <a:spcPts val="0"/>
              </a:spcBef>
              <a:spcAft>
                <a:spcPts val="2000"/>
              </a:spcAft>
              <a:buNone/>
            </a:pPr>
            <a:r>
              <a:rPr lang="en-GB" sz="3500">
                <a:solidFill>
                  <a:srgbClr val="FFFFFF"/>
                </a:solidFill>
              </a:rPr>
              <a:t> Social media platforms</a:t>
            </a:r>
            <a:endParaRPr sz="3500">
              <a:solidFill>
                <a:srgbClr val="FFFFFF"/>
              </a:solidFill>
            </a:endParaRPr>
          </a:p>
        </p:txBody>
      </p:sp>
      <p:sp>
        <p:nvSpPr>
          <p:cNvPr id="302" name="Google Shape;302;p37"/>
          <p:cNvSpPr/>
          <p:nvPr/>
        </p:nvSpPr>
        <p:spPr>
          <a:xfrm>
            <a:off x="9658525" y="7135413"/>
            <a:ext cx="6321900" cy="1004100"/>
          </a:xfrm>
          <a:prstGeom prst="rect">
            <a:avLst/>
          </a:prstGeom>
          <a:no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37"/>
          <p:cNvPicPr preferRelativeResize="0"/>
          <p:nvPr/>
        </p:nvPicPr>
        <p:blipFill>
          <a:blip r:embed="rId3">
            <a:alphaModFix/>
          </a:blip>
          <a:stretch>
            <a:fillRect/>
          </a:stretch>
        </p:blipFill>
        <p:spPr>
          <a:xfrm>
            <a:off x="3265675" y="4802700"/>
            <a:ext cx="3657859" cy="4229400"/>
          </a:xfrm>
          <a:prstGeom prst="rect">
            <a:avLst/>
          </a:prstGeom>
          <a:noFill/>
          <a:ln>
            <a:noFill/>
          </a:ln>
        </p:spPr>
      </p:pic>
      <p:pic>
        <p:nvPicPr>
          <p:cNvPr id="12" name="Picture 11">
            <a:extLst>
              <a:ext uri="{FF2B5EF4-FFF2-40B4-BE49-F238E27FC236}">
                <a16:creationId xmlns:a16="http://schemas.microsoft.com/office/drawing/2014/main" id="{B8E07CCE-B70C-4F14-B09A-B4236B5A7707}"/>
              </a:ext>
            </a:extLst>
          </p:cNvPr>
          <p:cNvPicPr>
            <a:picLocks noChangeAspect="1"/>
          </p:cNvPicPr>
          <p:nvPr/>
        </p:nvPicPr>
        <p:blipFill>
          <a:blip r:embed="rId4"/>
          <a:stretch>
            <a:fillRect/>
          </a:stretch>
        </p:blipFill>
        <p:spPr>
          <a:xfrm>
            <a:off x="17059706" y="8942675"/>
            <a:ext cx="1032597" cy="1032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1000"/>
                                        <p:tgtEl>
                                          <p:spTgt spid="299"/>
                                        </p:tgtEl>
                                      </p:cBhvr>
                                    </p:animEffect>
                                  </p:childTnLst>
                                </p:cTn>
                              </p:par>
                              <p:par>
                                <p:cTn id="18" presetID="10" presetClass="entr" presetSubtype="0"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Effect transition="in" filter="fade">
                                      <p:cBhvr>
                                        <p:cTn id="20" dur="1000"/>
                                        <p:tgtEl>
                                          <p:spTgt spid="300"/>
                                        </p:tgtEl>
                                      </p:cBhvr>
                                    </p:animEffect>
                                  </p:childTnLst>
                                </p:cTn>
                              </p:par>
                              <p:par>
                                <p:cTn id="21" presetID="10" presetClass="entr" presetSubtype="0" fill="hold" nodeType="withEffect">
                                  <p:stCondLst>
                                    <p:cond delay="0"/>
                                  </p:stCondLst>
                                  <p:childTnLst>
                                    <p:set>
                                      <p:cBhvr>
                                        <p:cTn id="22" dur="1" fill="hold">
                                          <p:stCondLst>
                                            <p:cond delay="0"/>
                                          </p:stCondLst>
                                        </p:cTn>
                                        <p:tgtEl>
                                          <p:spTgt spid="301"/>
                                        </p:tgtEl>
                                        <p:attrNameLst>
                                          <p:attrName>style.visibility</p:attrName>
                                        </p:attrNameLst>
                                      </p:cBhvr>
                                      <p:to>
                                        <p:strVal val="visible"/>
                                      </p:to>
                                    </p:set>
                                    <p:animEffect transition="in" filter="fade">
                                      <p:cBhvr>
                                        <p:cTn id="23" dur="1000"/>
                                        <p:tgtEl>
                                          <p:spTgt spid="301"/>
                                        </p:tgtEl>
                                      </p:cBhvr>
                                    </p:animEffect>
                                  </p:childTnLst>
                                </p:cTn>
                              </p:par>
                              <p:par>
                                <p:cTn id="24" presetID="10" presetClass="entr" presetSubtype="0" fill="hold" nodeType="withEffect">
                                  <p:stCondLst>
                                    <p:cond delay="0"/>
                                  </p:stCondLst>
                                  <p:childTnLst>
                                    <p:set>
                                      <p:cBhvr>
                                        <p:cTn id="25" dur="1" fill="hold">
                                          <p:stCondLst>
                                            <p:cond delay="0"/>
                                          </p:stCondLst>
                                        </p:cTn>
                                        <p:tgtEl>
                                          <p:spTgt spid="298"/>
                                        </p:tgtEl>
                                        <p:attrNameLst>
                                          <p:attrName>style.visibility</p:attrName>
                                        </p:attrNameLst>
                                      </p:cBhvr>
                                      <p:to>
                                        <p:strVal val="visible"/>
                                      </p:to>
                                    </p:set>
                                    <p:animEffect transition="in" filter="fade">
                                      <p:cBhvr>
                                        <p:cTn id="26" dur="1000"/>
                                        <p:tgtEl>
                                          <p:spTgt spid="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2"/>
                                        </p:tgtEl>
                                        <p:attrNameLst>
                                          <p:attrName>style.visibility</p:attrName>
                                        </p:attrNameLst>
                                      </p:cBhvr>
                                      <p:to>
                                        <p:strVal val="visible"/>
                                      </p:to>
                                    </p:set>
                                    <p:animEffect transition="in" filter="fade">
                                      <p:cBhvr>
                                        <p:cTn id="31"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1409</Words>
  <Application>Microsoft Office PowerPoint</Application>
  <PresentationFormat>Custom</PresentationFormat>
  <Paragraphs>194</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Montserrat</vt:lpstr>
      <vt:lpstr>Arial</vt:lpstr>
      <vt:lpstr>Montserrat Medium</vt:lpstr>
      <vt:lpstr>Calibri Light</vt:lpstr>
      <vt:lpstr>Montserrat SemiBold</vt:lpstr>
      <vt:lpstr>Office Theme</vt:lpstr>
      <vt:lpstr>Opportunities online</vt:lpstr>
      <vt:lpstr>PowerPoint Presentation</vt:lpstr>
      <vt:lpstr>Keywords</vt:lpstr>
      <vt:lpstr>How do you use the internet?</vt:lpstr>
      <vt:lpstr>PowerPoint Presentation</vt:lpstr>
      <vt:lpstr>PowerPoint Presentation</vt:lpstr>
      <vt:lpstr>Socialising online</vt:lpstr>
      <vt:lpstr>Socialising online</vt:lpstr>
      <vt:lpstr>Socialising online</vt:lpstr>
      <vt:lpstr>Socialising online</vt:lpstr>
      <vt:lpstr>Socialising online</vt:lpstr>
      <vt:lpstr>PowerPoint Presentation</vt:lpstr>
      <vt:lpstr>Learning and sharing knowledge</vt:lpstr>
      <vt:lpstr>PowerPoint Presentation</vt:lpstr>
      <vt:lpstr>PowerPoint Presentation</vt:lpstr>
      <vt:lpstr>PowerPoint Presentation</vt:lpstr>
      <vt:lpstr>How might I use the internet as I get older?</vt:lpstr>
      <vt:lpstr>How might I use the internet as I get older?</vt:lpstr>
      <vt:lpstr>How might I use the internet as I get older?</vt:lpstr>
      <vt:lpstr>How might I use the internet as I get older?</vt:lpstr>
      <vt:lpstr>PowerPoint Presentation</vt:lpstr>
      <vt:lpstr>PowerPoint Presentation</vt:lpstr>
      <vt:lpstr>PowerPoint Presentation</vt:lpstr>
      <vt:lpstr>How do people express themselves online?</vt:lpstr>
      <vt:lpstr>How do people express themselves online?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online</dc:title>
  <cp:lastModifiedBy>Paul Osborne</cp:lastModifiedBy>
  <cp:revision>7</cp:revision>
  <dcterms:modified xsi:type="dcterms:W3CDTF">2026-01-05T11:11:19Z</dcterms:modified>
</cp:coreProperties>
</file>