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DC9DED-7390-4A29-8CEE-F1A6D458677F}">
  <a:tblStyle styleId="{6BDC9DED-7390-4A29-8CEE-F1A6D45867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1DADEA8-D8DF-43A4-A729-063A18D1C9F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CFCB4D-564E-40E1-837B-0A6A557A12A6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44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7121c36e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b7121c36e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7121c36e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7121c36e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7121c36e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b7121c36e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7121c36e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7121c36e5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7121c36e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7121c36e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7121c36e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7121c36e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7121c36e5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b7121c36e5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7121c36e5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7121c36e5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3710579629"/>
              </p:ext>
            </p:extLst>
          </p:nvPr>
        </p:nvGraphicFramePr>
        <p:xfrm>
          <a:off x="304800" y="304800"/>
          <a:ext cx="9944100" cy="546100"/>
        </p:xfrm>
        <a:graphic>
          <a:graphicData uri="http://schemas.openxmlformats.org/drawingml/2006/table">
            <a:tbl>
              <a:tblPr>
                <a:noFill/>
                <a:tableStyleId>{6BDC9DED-7390-4A29-8CEE-F1A6D458677F}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KS3 – Cybersecurity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5 – Where is the danger?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Learner activity sheet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680225" y="1612900"/>
            <a:ext cx="82836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1: Meet a real hacker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Watch the video and answer the questions below.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732213" y="2918063"/>
          <a:ext cx="8873225" cy="3490850"/>
        </p:xfrm>
        <a:graphic>
          <a:graphicData uri="http://schemas.openxmlformats.org/drawingml/2006/table">
            <a:tbl>
              <a:tblPr>
                <a:noFill/>
                <a:tableStyleId>{B1DADEA8-D8DF-43A4-A729-063A18D1C9F4}</a:tableStyleId>
              </a:tblPr>
              <a:tblGrid>
                <a:gridCol w="301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is a hacker?</a:t>
                      </a:r>
                      <a:endParaRPr sz="1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does the word ‘ethical’ mean?</a:t>
                      </a:r>
                      <a:endParaRPr sz="1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does an ethical hacker do for a company?</a:t>
                      </a:r>
                      <a:endParaRPr sz="1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is another name for an ethical hacker?</a:t>
                      </a:r>
                      <a:endParaRPr sz="1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2: Penetration tester methods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do you think a penetration tester does in each of these phases? Match the phase name to the description.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55125" y="3275650"/>
            <a:ext cx="31404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Quicksand"/>
                <a:ea typeface="Quicksand"/>
                <a:cs typeface="Quicksand"/>
                <a:sym typeface="Quicksand"/>
              </a:rPr>
              <a:t>1.	Planning phase</a:t>
            </a:r>
            <a:endParaRPr sz="17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55125" y="3961450"/>
            <a:ext cx="31404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Quicksand"/>
                <a:ea typeface="Quicksand"/>
                <a:cs typeface="Quicksand"/>
                <a:sym typeface="Quicksand"/>
              </a:rPr>
              <a:t>2.	Discovery phase</a:t>
            </a:r>
            <a:endParaRPr sz="17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55125" y="4723450"/>
            <a:ext cx="31404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Quicksand"/>
                <a:ea typeface="Quicksand"/>
                <a:cs typeface="Quicksand"/>
                <a:sym typeface="Quicksand"/>
              </a:rPr>
              <a:t>3.	Attack phase</a:t>
            </a:r>
            <a:endParaRPr sz="17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655125" y="5485450"/>
            <a:ext cx="31404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Quicksand"/>
                <a:ea typeface="Quicksand"/>
                <a:cs typeface="Quicksand"/>
                <a:sym typeface="Quicksand"/>
              </a:rPr>
              <a:t>4.	Reporting phase</a:t>
            </a:r>
            <a:endParaRPr sz="17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91025" y="3275650"/>
            <a:ext cx="4017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Quicksand"/>
                <a:ea typeface="Quicksand"/>
                <a:cs typeface="Quicksand"/>
                <a:sym typeface="Quicksand"/>
              </a:rPr>
              <a:t>A. Finds exploits for different vulnerabilities</a:t>
            </a:r>
            <a:endParaRPr sz="17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591025" y="4055151"/>
            <a:ext cx="4017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Quicksand"/>
                <a:ea typeface="Quicksand"/>
                <a:cs typeface="Quicksand"/>
                <a:sym typeface="Quicksand"/>
              </a:rPr>
              <a:t>B. Describes the risks of vulnerabilities and their impact on business, with solutions</a:t>
            </a:r>
            <a:endParaRPr sz="17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5591025" y="5000664"/>
            <a:ext cx="4327416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Quicksand"/>
                <a:ea typeface="Quicksand"/>
                <a:cs typeface="Quicksand"/>
                <a:sym typeface="Quicksand"/>
              </a:rPr>
              <a:t>C. Examines existing security policy standards</a:t>
            </a:r>
            <a:endParaRPr sz="17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591025" y="5772876"/>
            <a:ext cx="4017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Quicksand"/>
                <a:ea typeface="Quicksand"/>
                <a:cs typeface="Quicksand"/>
                <a:sym typeface="Quicksand"/>
              </a:rPr>
              <a:t>D. Collects information and data on the system; scans the available ports to check for vulnerabilities</a:t>
            </a:r>
            <a:endParaRPr sz="17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3: Ranter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Design a penetration test for Ranter. Think about its security infrastructure and where the potential vulnerabilities might be. You are acting as a penetration tester and your job is to expose the company’s vulnerabilities in order to address them. 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next three slides show some potential tests you could do. Pick one type of test from </a:t>
            </a:r>
            <a:r>
              <a:rPr lang="en-GB" sz="16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physical security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 sz="16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software security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and </a:t>
            </a:r>
            <a:r>
              <a:rPr lang="en-GB" sz="16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social engineering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3: </a:t>
            </a:r>
            <a:r>
              <a:rPr lang="en-GB" sz="2400" b="1" dirty="0" err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Ranter</a:t>
            </a: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— physical security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91" name="Google Shape;91;p16"/>
          <p:cNvGraphicFramePr/>
          <p:nvPr/>
        </p:nvGraphicFramePr>
        <p:xfrm>
          <a:off x="680225" y="2704700"/>
          <a:ext cx="8938650" cy="3468100"/>
        </p:xfrm>
        <a:graphic>
          <a:graphicData uri="http://schemas.openxmlformats.org/drawingml/2006/table">
            <a:tbl>
              <a:tblPr>
                <a:noFill/>
                <a:tableStyleId>{63CFCB4D-564E-40E1-837B-0A6A557A12A6}</a:tableStyleId>
              </a:tblPr>
              <a:tblGrid>
                <a:gridCol w="15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Type of test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Action taken to test the company’s defences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the company should do to prevent future successful attacks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2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Physical security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Tailgating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Follow a member of staff to gain physical access to the offices and network room servers.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Train staff not to hold doors open for colleagues or guests.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Shoulder surfing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Shoulder surf another member of staff to learn their username and password.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Train staff to be conscious of this possibility and shield their password entry; ensure strong passwords are used and changed regularly.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3: Ranter — software attacks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100" name="Google Shape;100;p17"/>
          <p:cNvGraphicFramePr/>
          <p:nvPr/>
        </p:nvGraphicFramePr>
        <p:xfrm>
          <a:off x="680225" y="2704700"/>
          <a:ext cx="8938650" cy="3643075"/>
        </p:xfrm>
        <a:graphic>
          <a:graphicData uri="http://schemas.openxmlformats.org/drawingml/2006/table">
            <a:tbl>
              <a:tblPr>
                <a:noFill/>
                <a:tableStyleId>{63CFCB4D-564E-40E1-837B-0A6A557A12A6}</a:tableStyleId>
              </a:tblPr>
              <a:tblGrid>
                <a:gridCol w="15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Type of test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Action taken to test the company’s defences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the company should do to prevent future successful attacks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2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Software attacks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Denial-of-service attack (DoS) on the Rufus Rants website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Launch a DoS attack, registering thousands of status updates to existing users.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Rate-limit users so that attackers cannot automatically set up thousands of updates from the same accounts.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SQL injection attack on the Rufus Rants website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Instead of submitting a username and password, submit two strings that trick the database into giving up all its information.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Review the design of the databases within Rufus Rants; design the queries that request data from the database so that the input to the form does not get added directly to the query, i.e. input sanitisation.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3: Ranter — social engineering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633938" y="2548863"/>
          <a:ext cx="9661375" cy="4033625"/>
        </p:xfrm>
        <a:graphic>
          <a:graphicData uri="http://schemas.openxmlformats.org/drawingml/2006/table">
            <a:tbl>
              <a:tblPr>
                <a:noFill/>
                <a:tableStyleId>{63CFCB4D-564E-40E1-837B-0A6A557A12A6}</a:tableStyleId>
              </a:tblPr>
              <a:tblGrid>
                <a:gridCol w="164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Type of test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Action taken to test the company’s defences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the company should do to prevent future successful attacks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50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Social engineering</a:t>
                      </a: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Blagging/quid pro quo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Call an employee to tell them that they have just downloaded a virus, which can be fixed if they provide login details for the ‘IT professional’ to access their account remotely.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Train staff to check any such requests with their managers and not to give their login details to anyone.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Spear phishing/Trojan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Observe and take details of personal data on staff social media accounts, then use this data to email a particular staff, posing as a friend to persuade them to open a Trojan attachment that has the potential to delete the company’s financial systems.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Train staff not to open unsolicited mail; update virus protection software to identify any virus entering the network via the email system.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Baiting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Leave a number of USB sticks in strategic places around the company, labelled ‘Rufus Rants employee bonus scheme’.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Disable the USB drives on individual PCs; allow only IT staff to open and scan USB contents.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5725" marR="45725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3: Ranter penetration tests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Complete the table below with your chosen methods.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118" name="Google Shape;118;p19"/>
          <p:cNvGraphicFramePr/>
          <p:nvPr/>
        </p:nvGraphicFramePr>
        <p:xfrm>
          <a:off x="736350" y="3133038"/>
          <a:ext cx="9314150" cy="2072500"/>
        </p:xfrm>
        <a:graphic>
          <a:graphicData uri="http://schemas.openxmlformats.org/drawingml/2006/table">
            <a:tbl>
              <a:tblPr>
                <a:noFill/>
                <a:tableStyleId>{B1DADEA8-D8DF-43A4-A729-063A18D1C9F4}</a:tableStyleId>
              </a:tblPr>
              <a:tblGrid>
                <a:gridCol w="246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Type of test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Action taken to test the company’s defences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Physical security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Software attacks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Social engineering attacks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4: Pen test report (part one)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Now that you know more about Ranter, write a report to outline how you think your pen tests would have been successful or unsuccessful and then recommend extra security that the company could put in place. </a:t>
            </a: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Was your pen test successful?</a:t>
            </a:r>
            <a:endParaRPr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127" name="Google Shape;127;p20"/>
          <p:cNvGraphicFramePr/>
          <p:nvPr>
            <p:extLst>
              <p:ext uri="{D42A27DB-BD31-4B8C-83A1-F6EECF244321}">
                <p14:modId xmlns:p14="http://schemas.microsoft.com/office/powerpoint/2010/main" val="3485068511"/>
              </p:ext>
            </p:extLst>
          </p:nvPr>
        </p:nvGraphicFramePr>
        <p:xfrm>
          <a:off x="619775" y="3403413"/>
          <a:ext cx="9314150" cy="2865780"/>
        </p:xfrm>
        <a:graphic>
          <a:graphicData uri="http://schemas.openxmlformats.org/drawingml/2006/table">
            <a:tbl>
              <a:tblPr>
                <a:noFill/>
                <a:tableStyleId>{B1DADEA8-D8DF-43A4-A729-063A18D1C9F4}</a:tableStyleId>
              </a:tblPr>
              <a:tblGrid>
                <a:gridCol w="246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1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Successful? (Yes/No)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 you answered yes, describe how it was successful, what data/system were exposed, and what damage could have been done.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Physical security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Software attacks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5B5BA5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Social engineering attacks</a:t>
                      </a:r>
                      <a:endParaRPr b="1">
                        <a:solidFill>
                          <a:srgbClr val="5B5BA5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/>
        </p:nvSpPr>
        <p:spPr>
          <a:xfrm>
            <a:off x="680225" y="1612900"/>
            <a:ext cx="82836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Activity 4: Pen test report (part two)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new security measures would you recommend that Ranter puts in place to help protect them in the future from other forms of cyberattacks?</a:t>
            </a:r>
            <a:endParaRPr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769525" y="3026075"/>
            <a:ext cx="9057300" cy="3306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836</Words>
  <Application>Microsoft Office PowerPoint</Application>
  <PresentationFormat>Custom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Quicksand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James Brown</cp:lastModifiedBy>
  <cp:revision>5</cp:revision>
  <dcterms:modified xsi:type="dcterms:W3CDTF">2023-07-03T08:03:17Z</dcterms:modified>
</cp:coreProperties>
</file>