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0691813" cy="7559675"/>
  <p:notesSz cx="7559675" cy="10691813"/>
  <p:embeddedFontLst>
    <p:embeddedFont>
      <p:font typeface="Quicksand" panose="020B0604020202020204" charset="0"/>
      <p:regular r:id="rId4"/>
      <p:bold r:id="rId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6A51BA0-1A08-4117-9030-476E6B7F1379}">
  <a:tblStyle styleId="{A6A51BA0-1A08-4117-9030-476E6B7F137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4D6504DA-3376-4463-82E3-796E5EF687C4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003" y="82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2.fntdata"/><Relationship Id="rId4" Type="http://schemas.openxmlformats.org/officeDocument/2006/relationships/font" Target="fonts/font1.fntdata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004502" y="685800"/>
            <a:ext cx="48498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f188853d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98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f188853d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spcFirstLastPara="1" wrap="square" lIns="113750" tIns="113750" rIns="113750" bIns="11375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1pPr>
            <a:lvl2pPr lvl="1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2pPr>
            <a:lvl3pPr lvl="2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3pPr>
            <a:lvl4pPr lvl="3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4pPr>
            <a:lvl5pPr lvl="4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5pPr>
            <a:lvl6pPr lvl="5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6pPr>
            <a:lvl7pPr lvl="6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7pPr>
            <a:lvl8pPr lvl="7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8pPr>
            <a:lvl9pPr lvl="8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spcFirstLastPara="1" wrap="square" lIns="113750" tIns="113750" rIns="113750" bIns="11375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3750" tIns="113750" rIns="113750" bIns="1137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spcFirstLastPara="1" wrap="square" lIns="113750" tIns="113750" rIns="113750" bIns="11375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spcFirstLastPara="1" wrap="square" lIns="113750" tIns="113750" rIns="113750" bIns="113750" anchor="t" anchorCtr="0">
            <a:noAutofit/>
          </a:bodyPr>
          <a:lstStyle>
            <a:lvl1pPr marL="457200" lvl="0" indent="-3683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 algn="ctr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3750" tIns="113750" rIns="113750" bIns="1137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3750" tIns="113750" rIns="113750" bIns="1137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spcFirstLastPara="1" wrap="square" lIns="113750" tIns="113750" rIns="113750" bIns="1137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3750" tIns="113750" rIns="113750" bIns="1137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spcFirstLastPara="1" wrap="square" lIns="113750" tIns="113750" rIns="113750" bIns="11375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spcFirstLastPara="1" wrap="square" lIns="113750" tIns="113750" rIns="113750" bIns="113750" anchor="t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3750" tIns="113750" rIns="113750" bIns="1137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spcFirstLastPara="1" wrap="square" lIns="113750" tIns="113750" rIns="113750" bIns="11375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spcFirstLastPara="1" wrap="square" lIns="113750" tIns="113750" rIns="113750" bIns="113750" anchor="t" anchorCtr="0">
            <a:no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spcFirstLastPara="1" wrap="square" lIns="113750" tIns="113750" rIns="113750" bIns="113750" anchor="t" anchorCtr="0">
            <a:no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3750" tIns="113750" rIns="113750" bIns="1137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spcFirstLastPara="1" wrap="square" lIns="113750" tIns="113750" rIns="113750" bIns="11375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3750" tIns="113750" rIns="113750" bIns="1137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spcFirstLastPara="1" wrap="square" lIns="113750" tIns="113750" rIns="113750" bIns="11375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spcFirstLastPara="1" wrap="square" lIns="113750" tIns="113750" rIns="113750" bIns="113750" anchor="t" anchorCtr="0">
            <a:noAutofit/>
          </a:bodyPr>
          <a:lstStyle>
            <a:lvl1pPr marL="457200" lvl="0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3750" tIns="113750" rIns="113750" bIns="1137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spcFirstLastPara="1" wrap="square" lIns="113750" tIns="113750" rIns="113750" bIns="11375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3750" tIns="113750" rIns="113750" bIns="1137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3750" tIns="113750" rIns="113750" bIns="1137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spcFirstLastPara="1" wrap="square" lIns="113750" tIns="113750" rIns="113750" bIns="11375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spcFirstLastPara="1" wrap="square" lIns="113750" tIns="113750" rIns="113750" bIns="11375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spcFirstLastPara="1" wrap="square" lIns="113750" tIns="113750" rIns="113750" bIns="113750" anchor="ctr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3750" tIns="113750" rIns="113750" bIns="1137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spcFirstLastPara="1" wrap="square" lIns="113750" tIns="113750" rIns="113750" bIns="113750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3750" tIns="113750" rIns="113750" bIns="1137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750" tIns="113750" rIns="113750" bIns="11375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750" tIns="113750" rIns="113750" bIns="113750" anchor="t" anchorCtr="0">
            <a:noAutofit/>
          </a:bodyPr>
          <a:lstStyle>
            <a:lvl1pPr marL="457200" lvl="0" indent="-3683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marL="914400" lvl="1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marL="1371600" lvl="2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marL="1828800" lvl="3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marL="2286000" lvl="4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marL="2743200" lvl="5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marL="3200400" lvl="6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marL="3657600" lvl="7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marL="4114800" lvl="8" indent="-33655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750" tIns="113750" rIns="113750" bIns="113750" anchor="ctr" anchorCtr="0">
            <a:no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219200" y="796475"/>
            <a:ext cx="7979100" cy="17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2400" b="1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The investigative cycle recap</a:t>
            </a:r>
            <a:endParaRPr sz="2400" b="1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Order the steps of the investigative cycle and match the steps to the descriptions by drawing a line to connect them.</a:t>
            </a:r>
            <a:endParaRPr sz="11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.</a:t>
            </a:r>
            <a:endParaRPr sz="11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5000"/>
              </a:lnSpc>
              <a:spcBef>
                <a:spcPts val="2000"/>
              </a:spcBef>
              <a:spcAft>
                <a:spcPts val="600"/>
              </a:spcAft>
              <a:buNone/>
            </a:pPr>
            <a:endParaRPr sz="2400" b="1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graphicFrame>
        <p:nvGraphicFramePr>
          <p:cNvPr id="55" name="Google Shape;55;p13"/>
          <p:cNvGraphicFramePr/>
          <p:nvPr/>
        </p:nvGraphicFramePr>
        <p:xfrm>
          <a:off x="1219200" y="304800"/>
          <a:ext cx="9120050" cy="546100"/>
        </p:xfrm>
        <a:graphic>
          <a:graphicData uri="http://schemas.openxmlformats.org/drawingml/2006/table">
            <a:tbl>
              <a:tblPr>
                <a:noFill/>
                <a:tableStyleId>{A6A51BA0-1A08-4117-9030-476E6B7F1379}</a:tableStyleId>
              </a:tblPr>
              <a:tblGrid>
                <a:gridCol w="3485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34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6100">
                <a:tc>
                  <a:txBody>
                    <a:bodyPr/>
                    <a:lstStyle/>
                    <a:p>
                      <a:pPr marL="5715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900">
                        <a:solidFill>
                          <a:srgbClr val="666666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63500" marR="63500" marT="63500" marB="63500">
                    <a:lnL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9525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solidFill>
                            <a:srgbClr val="666666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Learner activity sheet</a:t>
                      </a:r>
                      <a:endParaRPr sz="900">
                        <a:solidFill>
                          <a:srgbClr val="666666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>
                        <a:solidFill>
                          <a:srgbClr val="666666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marR="9525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>
                        <a:solidFill>
                          <a:srgbClr val="666666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63500" marR="63500" marT="63500" marB="63500">
                    <a:lnL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6" name="Google Shape;56;p13"/>
          <p:cNvSpPr txBox="1"/>
          <p:nvPr/>
        </p:nvSpPr>
        <p:spPr>
          <a:xfrm>
            <a:off x="380325" y="6694925"/>
            <a:ext cx="8605500" cy="54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GB" sz="900" dirty="0">
              <a:solidFill>
                <a:srgbClr val="666666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GB" sz="900" dirty="0">
              <a:solidFill>
                <a:srgbClr val="666666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900" dirty="0">
                <a:solidFill>
                  <a:srgbClr val="666666"/>
                </a:solidFill>
                <a:latin typeface="Quicksand"/>
                <a:ea typeface="Quicksand"/>
                <a:cs typeface="Quicksand"/>
                <a:sym typeface="Quicksand"/>
              </a:rPr>
              <a:t>This resource is licensed under the Open Government Licence, version 3. For more information on this licence, see</a:t>
            </a:r>
            <a:r>
              <a:rPr lang="en-GB" sz="900" u="sng" dirty="0">
                <a:solidFill>
                  <a:srgbClr val="1155CC"/>
                </a:solidFill>
                <a:latin typeface="Quicksand"/>
                <a:ea typeface="Quicksand"/>
                <a:cs typeface="Quicksand"/>
                <a:sym typeface="Quicksand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ncce.io/</a:t>
            </a:r>
            <a:r>
              <a:rPr lang="en-GB" sz="900" u="sng" dirty="0" err="1">
                <a:solidFill>
                  <a:srgbClr val="1155CC"/>
                </a:solidFill>
                <a:latin typeface="Quicksand"/>
                <a:ea typeface="Quicksand"/>
                <a:cs typeface="Quicksand"/>
                <a:sym typeface="Quicksand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ogl</a:t>
            </a:r>
            <a:r>
              <a:rPr lang="en-GB" sz="900" dirty="0">
                <a:solidFill>
                  <a:srgbClr val="666666"/>
                </a:solidFill>
                <a:latin typeface="Quicksand"/>
                <a:ea typeface="Quicksand"/>
                <a:cs typeface="Quicksand"/>
                <a:sym typeface="Quicksand"/>
              </a:rPr>
              <a:t>.</a:t>
            </a:r>
            <a:endParaRPr sz="900" dirty="0">
              <a:solidFill>
                <a:srgbClr val="666666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900" dirty="0">
              <a:solidFill>
                <a:srgbClr val="666666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graphicFrame>
        <p:nvGraphicFramePr>
          <p:cNvPr id="57" name="Google Shape;57;p13"/>
          <p:cNvGraphicFramePr/>
          <p:nvPr/>
        </p:nvGraphicFramePr>
        <p:xfrm>
          <a:off x="1219200" y="2387550"/>
          <a:ext cx="3366825" cy="3259100"/>
        </p:xfrm>
        <a:graphic>
          <a:graphicData uri="http://schemas.openxmlformats.org/drawingml/2006/table">
            <a:tbl>
              <a:tblPr>
                <a:noFill/>
                <a:tableStyleId>{4D6504DA-3376-4463-82E3-796E5EF687C4}</a:tableStyleId>
              </a:tblPr>
              <a:tblGrid>
                <a:gridCol w="3366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31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1. </a:t>
                      </a:r>
                      <a:endParaRPr sz="11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1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 </a:t>
                      </a:r>
                      <a:endParaRPr sz="11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1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2.</a:t>
                      </a:r>
                      <a:endParaRPr sz="11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31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 </a:t>
                      </a:r>
                      <a:endParaRPr sz="11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31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3.</a:t>
                      </a:r>
                      <a:endParaRPr sz="11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85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31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4.</a:t>
                      </a:r>
                      <a:endParaRPr sz="11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85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31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5.</a:t>
                      </a:r>
                      <a:endParaRPr sz="11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8" name="Google Shape;58;p13"/>
          <p:cNvSpPr/>
          <p:nvPr/>
        </p:nvSpPr>
        <p:spPr>
          <a:xfrm rot="10800000" flipH="1">
            <a:off x="275500" y="2464575"/>
            <a:ext cx="786000" cy="3026400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13"/>
          <p:cNvSpPr/>
          <p:nvPr/>
        </p:nvSpPr>
        <p:spPr>
          <a:xfrm>
            <a:off x="5346000" y="2447400"/>
            <a:ext cx="1611600" cy="8667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dirty="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Predict an answer to the question(s). Find a data set or plan to collect the data.</a:t>
            </a:r>
            <a:endParaRPr sz="900" dirty="0"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 dirty="0"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60" name="Google Shape;60;p13"/>
          <p:cNvSpPr/>
          <p:nvPr/>
        </p:nvSpPr>
        <p:spPr>
          <a:xfrm>
            <a:off x="5536800" y="5254338"/>
            <a:ext cx="1611600" cy="8667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0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Gather the data. Once gathered, cleanse the data before moving onto the next step. </a:t>
            </a:r>
            <a:endParaRPr sz="1000"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61" name="Google Shape;61;p13"/>
          <p:cNvSpPr/>
          <p:nvPr/>
        </p:nvSpPr>
        <p:spPr>
          <a:xfrm>
            <a:off x="7825850" y="4585950"/>
            <a:ext cx="1909500" cy="8667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Visualise the data. Spot any patterns, trends, correlations, or outliers. Write down your observations of what the data is showing you.</a:t>
            </a:r>
            <a:endParaRPr sz="1000"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00"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62" name="Google Shape;62;p13"/>
          <p:cNvSpPr/>
          <p:nvPr/>
        </p:nvSpPr>
        <p:spPr>
          <a:xfrm>
            <a:off x="5235450" y="3879275"/>
            <a:ext cx="1997400" cy="8667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Answer the question and explain what the data reveals. Decide on a conclusion. Take action or form further questions to investigate.</a:t>
            </a:r>
            <a:endParaRPr sz="1000"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63" name="Google Shape;63;p13"/>
          <p:cNvSpPr/>
          <p:nvPr/>
        </p:nvSpPr>
        <p:spPr>
          <a:xfrm>
            <a:off x="7586700" y="3012575"/>
            <a:ext cx="1611600" cy="8667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Define the problem that needs to be solved and pose questions than can be investigated.</a:t>
            </a:r>
            <a:endParaRPr sz="1000"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380325" y="5803825"/>
            <a:ext cx="4205700" cy="9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latin typeface="Quicksand"/>
                <a:ea typeface="Quicksand"/>
                <a:cs typeface="Quicksand"/>
                <a:sym typeface="Quicksand"/>
              </a:rPr>
              <a:t>Steps to order: </a:t>
            </a:r>
            <a:endParaRPr b="1"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Data, problem, conclusion, plan, analysis</a:t>
            </a:r>
            <a:endParaRPr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186</Words>
  <Application>Microsoft Office PowerPoint</Application>
  <PresentationFormat>Custom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Quicksand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James Brown</cp:lastModifiedBy>
  <cp:revision>1</cp:revision>
  <dcterms:modified xsi:type="dcterms:W3CDTF">2022-05-15T19:07:22Z</dcterms:modified>
</cp:coreProperties>
</file>