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7559675" cy="10691813"/>
  <p:embeddedFontLst>
    <p:embeddedFont>
      <p:font typeface="Roboto Mono" panose="020B0604020202020204" charset="0"/>
      <p:regular r:id="rId5"/>
      <p:bold r:id="rId6"/>
      <p:italic r:id="rId7"/>
      <p:boldItalic r:id="rId8"/>
    </p:embeddedFont>
    <p:embeddedFont>
      <p:font typeface="Quicksand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5B6173-04C9-42F9-9D7F-5179C11F2613}">
  <a:tblStyle styleId="{075B6173-04C9-42F9-9D7F-5179C11F26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B9500FA-884B-4302-81AA-A19266A3739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035" y="-140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76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f16f5e1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f16f5e1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Last updated: 01-07-20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4decb3c8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4decb3c8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e.io/og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14669" y="1942475"/>
          <a:ext cx="6643625" cy="5883324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105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highlight>
                            <a:srgbClr val="5B5BA5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Move 0 </a:t>
                      </a:r>
                      <a:r>
                        <a:rPr lang="en-GB" sz="1200">
                          <a:solidFill>
                            <a:srgbClr val="FFFF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highlight>
                          <a:srgbClr val="5B5BA5"/>
                        </a:highlight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draw the noughts and crosses 3⨉3 grid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highlight>
                            <a:srgbClr val="5B5BA5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Move 1 </a:t>
                      </a:r>
                      <a:r>
                        <a:rPr lang="en-GB" sz="1200">
                          <a:solidFill>
                            <a:srgbClr val="FFFF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top left-hand corner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wait for the other player to write O in a square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highlight>
                            <a:srgbClr val="5B5BA5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Move 2 </a:t>
                      </a:r>
                      <a:r>
                        <a:rPr lang="en-GB" sz="1200">
                          <a:solidFill>
                            <a:srgbClr val="FFFF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the bottom right-hand square is empty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THEN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the bottom right-hand square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ELSE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the bottom left-hand square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wait for the other player to write O in a square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highlight>
                            <a:srgbClr val="5B5BA5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Moves 3–4 </a:t>
                      </a:r>
                      <a:r>
                        <a:rPr lang="en-GB" sz="1200">
                          <a:solidFill>
                            <a:srgbClr val="FFFF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REPEAT 2 TIMES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4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>
                        <a:solidFill>
                          <a:srgbClr val="FFFFFF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IF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there is a line with two Xs and an empty square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THEN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that empty square </a:t>
                      </a:r>
                      <a:r>
                        <a:rPr lang="en-GB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(win)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TERMINATE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ELSE IF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there is a line with two Os and an empty square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THEN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that empty square </a:t>
                      </a:r>
                      <a:r>
                        <a:rPr lang="en-GB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(block opponent)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ELSE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any available corner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</a:t>
                      </a: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wait for the other player to write O in a square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highlight>
                            <a:srgbClr val="5B5BA5"/>
                          </a:highlight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Move 5 </a:t>
                      </a:r>
                      <a:r>
                        <a:rPr lang="en-GB" sz="1200">
                          <a:solidFill>
                            <a:srgbClr val="FFFFFF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.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write X in the remaining available square</a:t>
                      </a:r>
                      <a:endParaRPr sz="1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55" name="Google Shape;55;p13"/>
          <p:cNvCxnSpPr/>
          <p:nvPr/>
        </p:nvCxnSpPr>
        <p:spPr>
          <a:xfrm>
            <a:off x="1387552" y="4059503"/>
            <a:ext cx="0" cy="1956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dot"/>
            <a:round/>
            <a:headEnd type="none" w="med" len="med"/>
            <a:tailEnd type="none" w="med" len="med"/>
          </a:ln>
        </p:spPr>
      </p:cxn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425182261"/>
              </p:ext>
            </p:extLst>
          </p:nvPr>
        </p:nvGraphicFramePr>
        <p:xfrm>
          <a:off x="1219200" y="304800"/>
          <a:ext cx="5948950" cy="546100"/>
        </p:xfrm>
        <a:graphic>
          <a:graphicData uri="http://schemas.openxmlformats.org/drawingml/2006/table">
            <a:tbl>
              <a:tblPr>
                <a:noFill/>
                <a:tableStyleId>{AB9500FA-884B-4302-81AA-A19266A3739F}</a:tableStyleId>
              </a:tblPr>
              <a:tblGrid>
                <a:gridCol w="24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8 – Computing systems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1 – Get in gear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Handout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219200" y="9448800"/>
            <a:ext cx="57429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900" dirty="0" smtClean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</a:t>
            </a: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 is licensed under the Open Government Licence, version 3. For more information on this licence, see </a:t>
            </a:r>
            <a:r>
              <a:rPr lang="en-GB" sz="900" u="sng" dirty="0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ncce.io/</a:t>
            </a:r>
            <a:r>
              <a:rPr lang="en-GB" sz="900" u="sng" dirty="0" err="1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ogl</a:t>
            </a: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1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1387552" y="3589680"/>
            <a:ext cx="0" cy="1956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16152" y="6796391"/>
            <a:ext cx="0" cy="1956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1" name="Google Shape;61;p13"/>
          <p:cNvCxnSpPr/>
          <p:nvPr/>
        </p:nvCxnSpPr>
        <p:spPr>
          <a:xfrm>
            <a:off x="1616152" y="6307633"/>
            <a:ext cx="0" cy="1956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2" name="Google Shape;62;p13"/>
          <p:cNvCxnSpPr/>
          <p:nvPr/>
        </p:nvCxnSpPr>
        <p:spPr>
          <a:xfrm>
            <a:off x="1616152" y="5583503"/>
            <a:ext cx="0" cy="4185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>
            <a:off x="1387550" y="5182306"/>
            <a:ext cx="0" cy="22524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219200" y="914400"/>
            <a:ext cx="56391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intelligent piece of paper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p14"/>
          <p:cNvGraphicFramePr/>
          <p:nvPr>
            <p:extLst>
              <p:ext uri="{D42A27DB-BD31-4B8C-83A1-F6EECF244321}">
                <p14:modId xmlns:p14="http://schemas.microsoft.com/office/powerpoint/2010/main" val="923745243"/>
              </p:ext>
            </p:extLst>
          </p:nvPr>
        </p:nvGraphicFramePr>
        <p:xfrm>
          <a:off x="1219200" y="304800"/>
          <a:ext cx="5948950" cy="546100"/>
        </p:xfrm>
        <a:graphic>
          <a:graphicData uri="http://schemas.openxmlformats.org/drawingml/2006/table">
            <a:tbl>
              <a:tblPr>
                <a:noFill/>
                <a:tableStyleId>{AB9500FA-884B-4302-81AA-A19266A3739F}</a:tableStyleId>
              </a:tblPr>
              <a:tblGrid>
                <a:gridCol w="24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8 – Computing systems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1 – Get in gear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Handout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Google Shape;71;p14"/>
          <p:cNvSpPr txBox="1"/>
          <p:nvPr/>
        </p:nvSpPr>
        <p:spPr>
          <a:xfrm>
            <a:off x="1219200" y="914400"/>
            <a:ext cx="56391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intelligent piece of paper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72" name="Google Shape;72;p14"/>
          <p:cNvGraphicFramePr/>
          <p:nvPr/>
        </p:nvGraphicFramePr>
        <p:xfrm>
          <a:off x="1219200" y="25868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3" name="Google Shape;73;p14"/>
          <p:cNvGraphicFramePr/>
          <p:nvPr/>
        </p:nvGraphicFramePr>
        <p:xfrm>
          <a:off x="3162300" y="25868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Google Shape;74;p14"/>
          <p:cNvGraphicFramePr/>
          <p:nvPr/>
        </p:nvGraphicFramePr>
        <p:xfrm>
          <a:off x="5105400" y="25868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Google Shape;75;p14"/>
          <p:cNvGraphicFramePr/>
          <p:nvPr/>
        </p:nvGraphicFramePr>
        <p:xfrm>
          <a:off x="1219200" y="44156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6" name="Google Shape;76;p14"/>
          <p:cNvGraphicFramePr/>
          <p:nvPr/>
        </p:nvGraphicFramePr>
        <p:xfrm>
          <a:off x="3162300" y="44156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7" name="Google Shape;77;p14"/>
          <p:cNvGraphicFramePr/>
          <p:nvPr/>
        </p:nvGraphicFramePr>
        <p:xfrm>
          <a:off x="5105400" y="44156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8" name="Google Shape;78;p14"/>
          <p:cNvGraphicFramePr/>
          <p:nvPr/>
        </p:nvGraphicFramePr>
        <p:xfrm>
          <a:off x="1219200" y="62444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9" name="Google Shape;79;p14"/>
          <p:cNvGraphicFramePr/>
          <p:nvPr/>
        </p:nvGraphicFramePr>
        <p:xfrm>
          <a:off x="3162300" y="62444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Google Shape;80;p14"/>
          <p:cNvGraphicFramePr/>
          <p:nvPr/>
        </p:nvGraphicFramePr>
        <p:xfrm>
          <a:off x="5105400" y="62444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1" name="Google Shape;81;p14"/>
          <p:cNvGraphicFramePr/>
          <p:nvPr/>
        </p:nvGraphicFramePr>
        <p:xfrm>
          <a:off x="1219200" y="79970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14"/>
          <p:cNvGraphicFramePr/>
          <p:nvPr/>
        </p:nvGraphicFramePr>
        <p:xfrm>
          <a:off x="3162300" y="79970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3" name="Google Shape;83;p14"/>
          <p:cNvGraphicFramePr/>
          <p:nvPr/>
        </p:nvGraphicFramePr>
        <p:xfrm>
          <a:off x="5105400" y="7997050"/>
          <a:ext cx="1308675" cy="1188630"/>
        </p:xfrm>
        <a:graphic>
          <a:graphicData uri="http://schemas.openxmlformats.org/drawingml/2006/table">
            <a:tbl>
              <a:tblPr>
                <a:noFill/>
                <a:tableStyleId>{075B6173-04C9-42F9-9D7F-5179C11F2613}</a:tableStyleId>
              </a:tblPr>
              <a:tblGrid>
                <a:gridCol w="43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B5B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B5BA5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Roboto Mono</vt:lpstr>
      <vt:lpstr>Quicksand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James Brown</cp:lastModifiedBy>
  <cp:revision>1</cp:revision>
  <dcterms:modified xsi:type="dcterms:W3CDTF">2021-04-29T13:43:07Z</dcterms:modified>
</cp:coreProperties>
</file>